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4" r:id="rId2"/>
    <p:sldId id="315"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73" r:id="rId61"/>
    <p:sldId id="374" r:id="rId62"/>
    <p:sldId id="375" r:id="rId63"/>
    <p:sldId id="376" r:id="rId64"/>
    <p:sldId id="377" r:id="rId65"/>
    <p:sldId id="378" r:id="rId66"/>
    <p:sldId id="379" r:id="rId67"/>
    <p:sldId id="380" r:id="rId68"/>
    <p:sldId id="381" r:id="rId69"/>
    <p:sldId id="382" r:id="rId70"/>
    <p:sldId id="383" r:id="rId71"/>
    <p:sldId id="384" r:id="rId72"/>
    <p:sldId id="385" r:id="rId73"/>
    <p:sldId id="386"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 id="419" r:id="rId107"/>
    <p:sldId id="420" r:id="rId108"/>
    <p:sldId id="421" r:id="rId109"/>
    <p:sldId id="422" r:id="rId110"/>
    <p:sldId id="423" r:id="rId111"/>
    <p:sldId id="424" r:id="rId112"/>
    <p:sldId id="425" r:id="rId113"/>
    <p:sldId id="426" r:id="rId114"/>
    <p:sldId id="427" r:id="rId115"/>
    <p:sldId id="428" r:id="rId116"/>
    <p:sldId id="429" r:id="rId117"/>
    <p:sldId id="439" r:id="rId118"/>
    <p:sldId id="431" r:id="rId119"/>
    <p:sldId id="440" r:id="rId120"/>
    <p:sldId id="433" r:id="rId121"/>
    <p:sldId id="441" r:id="rId122"/>
    <p:sldId id="435" r:id="rId123"/>
    <p:sldId id="436" r:id="rId124"/>
    <p:sldId id="437" r:id="rId125"/>
    <p:sldId id="438" r:id="rId126"/>
  </p:sldIdLst>
  <p:sldSz cx="9144000" cy="6858000" type="screen4x3"/>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67" d="100"/>
          <a:sy n="67" d="100"/>
        </p:scale>
        <p:origin x="1284"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lvl1pPr>
          </a:lstStyle>
          <a:p>
            <a:r>
              <a:rPr lang="es-ES"/>
              <a:t>Haga clic para modificar el estilo de título del patrón</a:t>
            </a:r>
            <a:endParaRPr lang="bs-Latn-BA" dirty="0"/>
          </a:p>
        </p:txBody>
      </p:sp>
      <p:sp>
        <p:nvSpPr>
          <p:cNvPr id="3" name="Subtitle 2"/>
          <p:cNvSpPr>
            <a:spLocks noGrp="1"/>
          </p:cNvSpPr>
          <p:nvPr>
            <p:ph type="subTitle" idx="1"/>
          </p:nvPr>
        </p:nvSpPr>
        <p:spPr>
          <a:xfrm>
            <a:off x="1371600" y="3717032"/>
            <a:ext cx="6400800" cy="504056"/>
          </a:xfrm>
        </p:spPr>
        <p:txBody>
          <a:bodyPr anchor="ct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bs-Latn-BA" dirty="0"/>
          </a:p>
        </p:txBody>
      </p:sp>
      <p:sp>
        <p:nvSpPr>
          <p:cNvPr id="4" name="Date Placeholder 3"/>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5" name="Footer Placeholder 4"/>
          <p:cNvSpPr>
            <a:spLocks noGrp="1"/>
          </p:cNvSpPr>
          <p:nvPr>
            <p:ph type="ftr" sz="quarter" idx="11"/>
          </p:nvPr>
        </p:nvSpPr>
        <p:spPr/>
        <p:txBody>
          <a:bodyPr/>
          <a:lstStyle/>
          <a:p>
            <a:endParaRPr lang="bs-Latn-BA"/>
          </a:p>
        </p:txBody>
      </p:sp>
      <p:sp>
        <p:nvSpPr>
          <p:cNvPr id="6" name="Slide Number Placeholder 5"/>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240649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bs-Latn-BA"/>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bs-Latn-BA"/>
          </a:p>
        </p:txBody>
      </p:sp>
      <p:sp>
        <p:nvSpPr>
          <p:cNvPr id="4" name="Date Placeholder 3"/>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5" name="Footer Placeholder 4"/>
          <p:cNvSpPr>
            <a:spLocks noGrp="1"/>
          </p:cNvSpPr>
          <p:nvPr>
            <p:ph type="ftr" sz="quarter" idx="11"/>
          </p:nvPr>
        </p:nvSpPr>
        <p:spPr/>
        <p:txBody>
          <a:bodyPr/>
          <a:lstStyle/>
          <a:p>
            <a:endParaRPr lang="bs-Latn-BA"/>
          </a:p>
        </p:txBody>
      </p:sp>
      <p:sp>
        <p:nvSpPr>
          <p:cNvPr id="6" name="Slide Number Placeholder 5"/>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1378186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bs-Latn-B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bs-Latn-BA"/>
          </a:p>
        </p:txBody>
      </p:sp>
      <p:sp>
        <p:nvSpPr>
          <p:cNvPr id="4" name="Date Placeholder 3"/>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5" name="Footer Placeholder 4"/>
          <p:cNvSpPr>
            <a:spLocks noGrp="1"/>
          </p:cNvSpPr>
          <p:nvPr>
            <p:ph type="ftr" sz="quarter" idx="11"/>
          </p:nvPr>
        </p:nvSpPr>
        <p:spPr/>
        <p:txBody>
          <a:bodyPr/>
          <a:lstStyle/>
          <a:p>
            <a:endParaRPr lang="bs-Latn-BA"/>
          </a:p>
        </p:txBody>
      </p:sp>
      <p:sp>
        <p:nvSpPr>
          <p:cNvPr id="6" name="Slide Number Placeholder 5"/>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4194088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143000"/>
          </a:xfrm>
        </p:spPr>
        <p:txBody>
          <a:bodyPr/>
          <a:lstStyle>
            <a:lvl1pPr>
              <a:defRPr b="1">
                <a:solidFill>
                  <a:schemeClr val="bg1"/>
                </a:solidFill>
                <a:latin typeface="Microsoft New Tai Lue" pitchFamily="34" charset="0"/>
                <a:cs typeface="Microsoft New Tai Lue" pitchFamily="34" charset="0"/>
              </a:defRPr>
            </a:lvl1pPr>
          </a:lstStyle>
          <a:p>
            <a:r>
              <a:rPr lang="es-ES"/>
              <a:t>Haga clic para modificar el estilo de título del patrón</a:t>
            </a:r>
            <a:endParaRPr lang="bs-Latn-BA" dirty="0"/>
          </a:p>
        </p:txBody>
      </p:sp>
      <p:sp>
        <p:nvSpPr>
          <p:cNvPr id="3" name="Content Placeholder 2"/>
          <p:cNvSpPr>
            <a:spLocks noGrp="1"/>
          </p:cNvSpPr>
          <p:nvPr>
            <p:ph idx="1"/>
          </p:nvPr>
        </p:nvSpPr>
        <p:spPr/>
        <p:txBody>
          <a:bodyPr/>
          <a:lstStyle>
            <a:lvl1pPr>
              <a:defRPr>
                <a:solidFill>
                  <a:schemeClr val="bg1"/>
                </a:solidFill>
                <a:latin typeface="Microsoft New Tai Lue" pitchFamily="34" charset="0"/>
                <a:cs typeface="Microsoft New Tai Lue" pitchFamily="34" charset="0"/>
              </a:defRPr>
            </a:lvl1pPr>
            <a:lvl2pPr>
              <a:defRPr>
                <a:solidFill>
                  <a:schemeClr val="bg1"/>
                </a:solidFill>
                <a:latin typeface="Microsoft New Tai Lue" pitchFamily="34" charset="0"/>
                <a:cs typeface="Microsoft New Tai Lue" pitchFamily="34" charset="0"/>
              </a:defRPr>
            </a:lvl2pPr>
            <a:lvl3pPr>
              <a:defRPr>
                <a:solidFill>
                  <a:schemeClr val="bg1"/>
                </a:solidFill>
                <a:latin typeface="Microsoft New Tai Lue" pitchFamily="34" charset="0"/>
                <a:cs typeface="Microsoft New Tai Lue" pitchFamily="34" charset="0"/>
              </a:defRPr>
            </a:lvl3pPr>
            <a:lvl4pPr>
              <a:defRPr>
                <a:solidFill>
                  <a:schemeClr val="bg1"/>
                </a:solidFill>
                <a:latin typeface="Microsoft New Tai Lue" pitchFamily="34" charset="0"/>
                <a:cs typeface="Microsoft New Tai Lue" pitchFamily="34" charset="0"/>
              </a:defRPr>
            </a:lvl4pPr>
            <a:lvl5pPr>
              <a:defRPr>
                <a:solidFill>
                  <a:schemeClr val="bg1"/>
                </a:solidFill>
                <a:latin typeface="Microsoft New Tai Lue" pitchFamily="34" charset="0"/>
                <a:cs typeface="Microsoft New Tai Lue" pitchFamily="34"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bs-Latn-BA" dirty="0"/>
          </a:p>
        </p:txBody>
      </p:sp>
      <p:sp>
        <p:nvSpPr>
          <p:cNvPr id="4" name="Date Placeholder 3"/>
          <p:cNvSpPr>
            <a:spLocks noGrp="1"/>
          </p:cNvSpPr>
          <p:nvPr>
            <p:ph type="dt" sz="half" idx="10"/>
          </p:nvPr>
        </p:nvSpPr>
        <p:spPr>
          <a:xfrm>
            <a:off x="464840" y="6498803"/>
            <a:ext cx="2133600" cy="365125"/>
          </a:xfrm>
        </p:spPr>
        <p:txBody>
          <a:bodyPr/>
          <a:lstStyle>
            <a:lvl1pPr>
              <a:defRPr>
                <a:solidFill>
                  <a:schemeClr val="bg1"/>
                </a:solidFill>
                <a:latin typeface="Microsoft New Tai Lue" pitchFamily="34" charset="0"/>
                <a:cs typeface="Microsoft New Tai Lue" pitchFamily="34" charset="0"/>
              </a:defRPr>
            </a:lvl1pPr>
          </a:lstStyle>
          <a:p>
            <a:fld id="{4BEA1FFC-0729-4B4E-874A-BB33F34F7B19}" type="datetimeFigureOut">
              <a:rPr lang="bs-Latn-BA" smtClean="0"/>
              <a:pPr/>
              <a:t>22. 8. 2021.</a:t>
            </a:fld>
            <a:endParaRPr lang="bs-Latn-BA"/>
          </a:p>
        </p:txBody>
      </p:sp>
      <p:sp>
        <p:nvSpPr>
          <p:cNvPr id="5" name="Footer Placeholder 4"/>
          <p:cNvSpPr>
            <a:spLocks noGrp="1"/>
          </p:cNvSpPr>
          <p:nvPr>
            <p:ph type="ftr" sz="quarter" idx="11"/>
          </p:nvPr>
        </p:nvSpPr>
        <p:spPr>
          <a:xfrm>
            <a:off x="3131840" y="6498803"/>
            <a:ext cx="2895600" cy="365125"/>
          </a:xfrm>
        </p:spPr>
        <p:txBody>
          <a:bodyPr/>
          <a:lstStyle>
            <a:lvl1pPr>
              <a:defRPr>
                <a:solidFill>
                  <a:schemeClr val="bg1"/>
                </a:solidFill>
                <a:latin typeface="Microsoft New Tai Lue" pitchFamily="34" charset="0"/>
                <a:cs typeface="Microsoft New Tai Lue" pitchFamily="34" charset="0"/>
              </a:defRPr>
            </a:lvl1pPr>
          </a:lstStyle>
          <a:p>
            <a:endParaRPr lang="bs-Latn-BA" dirty="0"/>
          </a:p>
        </p:txBody>
      </p:sp>
      <p:sp>
        <p:nvSpPr>
          <p:cNvPr id="6" name="Slide Number Placeholder 5"/>
          <p:cNvSpPr>
            <a:spLocks noGrp="1"/>
          </p:cNvSpPr>
          <p:nvPr>
            <p:ph type="sldNum" sz="quarter" idx="12"/>
          </p:nvPr>
        </p:nvSpPr>
        <p:spPr>
          <a:xfrm>
            <a:off x="6560840" y="6498803"/>
            <a:ext cx="2133600" cy="365125"/>
          </a:xfrm>
        </p:spPr>
        <p:txBody>
          <a:bodyPr/>
          <a:lstStyle>
            <a:lvl1pPr>
              <a:defRPr>
                <a:solidFill>
                  <a:schemeClr val="bg1"/>
                </a:solidFill>
                <a:latin typeface="Microsoft New Tai Lue" pitchFamily="34" charset="0"/>
                <a:cs typeface="Microsoft New Tai Lue" pitchFamily="34" charset="0"/>
              </a:defRPr>
            </a:lvl1pPr>
          </a:lstStyle>
          <a:p>
            <a:fld id="{D71A774C-E981-4CCA-AA75-161A658A4D12}" type="slidenum">
              <a:rPr lang="bs-Latn-BA" smtClean="0"/>
              <a:pPr/>
              <a:t>‹#›</a:t>
            </a:fld>
            <a:endParaRPr lang="bs-Latn-BA"/>
          </a:p>
        </p:txBody>
      </p:sp>
    </p:spTree>
    <p:extLst>
      <p:ext uri="{BB962C8B-B14F-4D97-AF65-F5344CB8AC3E}">
        <p14:creationId xmlns:p14="http://schemas.microsoft.com/office/powerpoint/2010/main" val="2340254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bs-Latn-BA"/>
          </a:p>
        </p:txBody>
      </p:sp>
      <p:sp>
        <p:nvSpPr>
          <p:cNvPr id="3" name="Text Placeholder 2"/>
          <p:cNvSpPr>
            <a:spLocks noGrp="1"/>
          </p:cNvSpPr>
          <p:nvPr>
            <p:ph type="body" idx="1"/>
          </p:nvPr>
        </p:nvSpPr>
        <p:spPr>
          <a:xfrm>
            <a:off x="722313" y="3861048"/>
            <a:ext cx="7772400" cy="432048"/>
          </a:xfrm>
        </p:spPr>
        <p:txBody>
          <a:bodyPr anchor="ctr"/>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5" name="Footer Placeholder 4"/>
          <p:cNvSpPr>
            <a:spLocks noGrp="1"/>
          </p:cNvSpPr>
          <p:nvPr>
            <p:ph type="ftr" sz="quarter" idx="11"/>
          </p:nvPr>
        </p:nvSpPr>
        <p:spPr/>
        <p:txBody>
          <a:bodyPr/>
          <a:lstStyle/>
          <a:p>
            <a:endParaRPr lang="bs-Latn-BA"/>
          </a:p>
        </p:txBody>
      </p:sp>
      <p:sp>
        <p:nvSpPr>
          <p:cNvPr id="6" name="Slide Number Placeholder 5"/>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1721858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bs-Latn-B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bs-Latn-B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bs-Latn-BA"/>
          </a:p>
        </p:txBody>
      </p:sp>
      <p:sp>
        <p:nvSpPr>
          <p:cNvPr id="5" name="Date Placeholder 4"/>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6" name="Footer Placeholder 5"/>
          <p:cNvSpPr>
            <a:spLocks noGrp="1"/>
          </p:cNvSpPr>
          <p:nvPr>
            <p:ph type="ftr" sz="quarter" idx="11"/>
          </p:nvPr>
        </p:nvSpPr>
        <p:spPr/>
        <p:txBody>
          <a:bodyPr/>
          <a:lstStyle/>
          <a:p>
            <a:endParaRPr lang="bs-Latn-BA"/>
          </a:p>
        </p:txBody>
      </p:sp>
      <p:sp>
        <p:nvSpPr>
          <p:cNvPr id="7" name="Slide Number Placeholder 6"/>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89629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bs-Latn-B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bs-Latn-B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bs-Latn-BA"/>
          </a:p>
        </p:txBody>
      </p:sp>
      <p:sp>
        <p:nvSpPr>
          <p:cNvPr id="7" name="Date Placeholder 6"/>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8" name="Footer Placeholder 7"/>
          <p:cNvSpPr>
            <a:spLocks noGrp="1"/>
          </p:cNvSpPr>
          <p:nvPr>
            <p:ph type="ftr" sz="quarter" idx="11"/>
          </p:nvPr>
        </p:nvSpPr>
        <p:spPr/>
        <p:txBody>
          <a:bodyPr/>
          <a:lstStyle/>
          <a:p>
            <a:endParaRPr lang="bs-Latn-BA"/>
          </a:p>
        </p:txBody>
      </p:sp>
      <p:sp>
        <p:nvSpPr>
          <p:cNvPr id="9" name="Slide Number Placeholder 8"/>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207144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bs-Latn-BA"/>
          </a:p>
        </p:txBody>
      </p:sp>
      <p:sp>
        <p:nvSpPr>
          <p:cNvPr id="3" name="Date Placeholder 2"/>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4" name="Footer Placeholder 3"/>
          <p:cNvSpPr>
            <a:spLocks noGrp="1"/>
          </p:cNvSpPr>
          <p:nvPr>
            <p:ph type="ftr" sz="quarter" idx="11"/>
          </p:nvPr>
        </p:nvSpPr>
        <p:spPr/>
        <p:txBody>
          <a:bodyPr/>
          <a:lstStyle/>
          <a:p>
            <a:endParaRPr lang="bs-Latn-BA"/>
          </a:p>
        </p:txBody>
      </p:sp>
      <p:sp>
        <p:nvSpPr>
          <p:cNvPr id="5" name="Slide Number Placeholder 4"/>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2133948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3" name="Footer Placeholder 2"/>
          <p:cNvSpPr>
            <a:spLocks noGrp="1"/>
          </p:cNvSpPr>
          <p:nvPr>
            <p:ph type="ftr" sz="quarter" idx="11"/>
          </p:nvPr>
        </p:nvSpPr>
        <p:spPr/>
        <p:txBody>
          <a:bodyPr/>
          <a:lstStyle/>
          <a:p>
            <a:endParaRPr lang="bs-Latn-BA"/>
          </a:p>
        </p:txBody>
      </p:sp>
      <p:sp>
        <p:nvSpPr>
          <p:cNvPr id="4" name="Slide Number Placeholder 3"/>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75356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bs-Latn-B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bs-Latn-B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6" name="Footer Placeholder 5"/>
          <p:cNvSpPr>
            <a:spLocks noGrp="1"/>
          </p:cNvSpPr>
          <p:nvPr>
            <p:ph type="ftr" sz="quarter" idx="11"/>
          </p:nvPr>
        </p:nvSpPr>
        <p:spPr/>
        <p:txBody>
          <a:bodyPr/>
          <a:lstStyle/>
          <a:p>
            <a:endParaRPr lang="bs-Latn-BA"/>
          </a:p>
        </p:txBody>
      </p:sp>
      <p:sp>
        <p:nvSpPr>
          <p:cNvPr id="7" name="Slide Number Placeholder 6"/>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800301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bs-Latn-B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bs-Latn-B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BEA1FFC-0729-4B4E-874A-BB33F34F7B19}" type="datetimeFigureOut">
              <a:rPr lang="bs-Latn-BA" smtClean="0"/>
              <a:t>22. 8. 2021.</a:t>
            </a:fld>
            <a:endParaRPr lang="bs-Latn-BA"/>
          </a:p>
        </p:txBody>
      </p:sp>
      <p:sp>
        <p:nvSpPr>
          <p:cNvPr id="6" name="Footer Placeholder 5"/>
          <p:cNvSpPr>
            <a:spLocks noGrp="1"/>
          </p:cNvSpPr>
          <p:nvPr>
            <p:ph type="ftr" sz="quarter" idx="11"/>
          </p:nvPr>
        </p:nvSpPr>
        <p:spPr/>
        <p:txBody>
          <a:bodyPr/>
          <a:lstStyle/>
          <a:p>
            <a:endParaRPr lang="bs-Latn-BA"/>
          </a:p>
        </p:txBody>
      </p:sp>
      <p:sp>
        <p:nvSpPr>
          <p:cNvPr id="7" name="Slide Number Placeholder 6"/>
          <p:cNvSpPr>
            <a:spLocks noGrp="1"/>
          </p:cNvSpPr>
          <p:nvPr>
            <p:ph type="sldNum" sz="quarter" idx="12"/>
          </p:nvPr>
        </p:nvSpPr>
        <p:spPr/>
        <p:txBody>
          <a:bodyPr/>
          <a:lstStyle/>
          <a:p>
            <a:fld id="{D71A774C-E981-4CCA-AA75-161A658A4D12}" type="slidenum">
              <a:rPr lang="bs-Latn-BA" smtClean="0"/>
              <a:t>‹#›</a:t>
            </a:fld>
            <a:endParaRPr lang="bs-Latn-BA"/>
          </a:p>
        </p:txBody>
      </p:sp>
    </p:spTree>
    <p:extLst>
      <p:ext uri="{BB962C8B-B14F-4D97-AF65-F5344CB8AC3E}">
        <p14:creationId xmlns:p14="http://schemas.microsoft.com/office/powerpoint/2010/main" val="14899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19256" cy="1143000"/>
          </a:xfrm>
          <a:prstGeom prst="rect">
            <a:avLst/>
          </a:prstGeom>
          <a:solidFill>
            <a:schemeClr val="tx1">
              <a:alpha val="57000"/>
            </a:schemeClr>
          </a:solidFill>
        </p:spPr>
        <p:txBody>
          <a:bodyPr vert="horz" lIns="91440" tIns="45720" rIns="91440" bIns="45720" rtlCol="0" anchor="ctr">
            <a:noAutofit/>
          </a:bodyPr>
          <a:lstStyle/>
          <a:p>
            <a:r>
              <a:rPr lang="es-ES"/>
              <a:t>Haga clic para modificar el estilo de título del patrón</a:t>
            </a:r>
            <a:endParaRPr lang="bs-Latn-BA" dirty="0"/>
          </a:p>
        </p:txBody>
      </p:sp>
      <p:sp>
        <p:nvSpPr>
          <p:cNvPr id="3" name="Text Placeholder 2"/>
          <p:cNvSpPr>
            <a:spLocks noGrp="1"/>
          </p:cNvSpPr>
          <p:nvPr>
            <p:ph type="body" idx="1"/>
          </p:nvPr>
        </p:nvSpPr>
        <p:spPr>
          <a:xfrm>
            <a:off x="457200" y="1556792"/>
            <a:ext cx="8229600" cy="4569371"/>
          </a:xfrm>
          <a:prstGeom prst="rect">
            <a:avLst/>
          </a:prstGeom>
          <a:solidFill>
            <a:schemeClr val="tx1">
              <a:alpha val="57000"/>
            </a:schemeClr>
          </a:solidFill>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bs-Latn-BA" dirty="0"/>
          </a:p>
        </p:txBody>
      </p:sp>
      <p:sp>
        <p:nvSpPr>
          <p:cNvPr id="4" name="Date Placeholder 3"/>
          <p:cNvSpPr>
            <a:spLocks noGrp="1"/>
          </p:cNvSpPr>
          <p:nvPr>
            <p:ph type="dt" sz="half" idx="2"/>
          </p:nvPr>
        </p:nvSpPr>
        <p:spPr>
          <a:xfrm>
            <a:off x="457200" y="6448251"/>
            <a:ext cx="2133600" cy="365125"/>
          </a:xfrm>
          <a:prstGeom prst="rect">
            <a:avLst/>
          </a:prstGeom>
        </p:spPr>
        <p:txBody>
          <a:bodyPr vert="horz" lIns="91440" tIns="45720" rIns="91440" bIns="45720" rtlCol="0" anchor="ctr"/>
          <a:lstStyle>
            <a:lvl1pPr algn="l">
              <a:defRPr sz="1200">
                <a:solidFill>
                  <a:schemeClr val="bg1"/>
                </a:solidFill>
              </a:defRPr>
            </a:lvl1pPr>
          </a:lstStyle>
          <a:p>
            <a:fld id="{4BEA1FFC-0729-4B4E-874A-BB33F34F7B19}" type="datetimeFigureOut">
              <a:rPr lang="bs-Latn-BA" smtClean="0"/>
              <a:pPr/>
              <a:t>22. 8. 2021.</a:t>
            </a:fld>
            <a:endParaRPr lang="bs-Latn-BA"/>
          </a:p>
        </p:txBody>
      </p:sp>
      <p:sp>
        <p:nvSpPr>
          <p:cNvPr id="5" name="Footer Placeholder 4"/>
          <p:cNvSpPr>
            <a:spLocks noGrp="1"/>
          </p:cNvSpPr>
          <p:nvPr>
            <p:ph type="ftr" sz="quarter" idx="3"/>
          </p:nvPr>
        </p:nvSpPr>
        <p:spPr>
          <a:xfrm>
            <a:off x="3124200" y="6448251"/>
            <a:ext cx="2895600" cy="365125"/>
          </a:xfrm>
          <a:prstGeom prst="rect">
            <a:avLst/>
          </a:prstGeom>
        </p:spPr>
        <p:txBody>
          <a:bodyPr vert="horz" lIns="91440" tIns="45720" rIns="91440" bIns="45720" rtlCol="0" anchor="ctr"/>
          <a:lstStyle>
            <a:lvl1pPr algn="ctr">
              <a:defRPr sz="1200">
                <a:solidFill>
                  <a:schemeClr val="bg1"/>
                </a:solidFill>
              </a:defRPr>
            </a:lvl1pPr>
          </a:lstStyle>
          <a:p>
            <a:endParaRPr lang="bs-Latn-BA"/>
          </a:p>
        </p:txBody>
      </p:sp>
      <p:sp>
        <p:nvSpPr>
          <p:cNvPr id="6" name="Slide Number Placeholder 5"/>
          <p:cNvSpPr>
            <a:spLocks noGrp="1"/>
          </p:cNvSpPr>
          <p:nvPr>
            <p:ph type="sldNum" sz="quarter" idx="4"/>
          </p:nvPr>
        </p:nvSpPr>
        <p:spPr>
          <a:xfrm>
            <a:off x="6553200" y="6448251"/>
            <a:ext cx="2133600" cy="365125"/>
          </a:xfrm>
          <a:prstGeom prst="rect">
            <a:avLst/>
          </a:prstGeom>
        </p:spPr>
        <p:txBody>
          <a:bodyPr vert="horz" lIns="91440" tIns="45720" rIns="91440" bIns="45720" rtlCol="0" anchor="ctr"/>
          <a:lstStyle>
            <a:lvl1pPr algn="r">
              <a:defRPr sz="1200">
                <a:solidFill>
                  <a:schemeClr val="bg1"/>
                </a:solidFill>
              </a:defRPr>
            </a:lvl1pPr>
          </a:lstStyle>
          <a:p>
            <a:fld id="{D71A774C-E981-4CCA-AA75-161A658A4D12}" type="slidenum">
              <a:rPr lang="bs-Latn-BA" smtClean="0"/>
              <a:pPr/>
              <a:t>‹#›</a:t>
            </a:fld>
            <a:endParaRPr lang="bs-Latn-BA"/>
          </a:p>
        </p:txBody>
      </p:sp>
    </p:spTree>
    <p:extLst>
      <p:ext uri="{BB962C8B-B14F-4D97-AF65-F5344CB8AC3E}">
        <p14:creationId xmlns:p14="http://schemas.microsoft.com/office/powerpoint/2010/main" val="141317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5400" b="1" kern="1200">
          <a:solidFill>
            <a:schemeClr val="bg1"/>
          </a:solidFill>
          <a:latin typeface="Microsoft New Tai Lue" pitchFamily="34" charset="0"/>
          <a:ea typeface="+mj-ea"/>
          <a:cs typeface="Microsoft New Tai Lue"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icrosoft New Tai Lue" pitchFamily="34" charset="0"/>
          <a:ea typeface="+mn-ea"/>
          <a:cs typeface="Microsoft New Tai Lue"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icrosoft New Tai Lue" pitchFamily="34" charset="0"/>
          <a:ea typeface="+mn-ea"/>
          <a:cs typeface="Microsoft New Tai Lue"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icrosoft New Tai Lue" pitchFamily="34" charset="0"/>
          <a:ea typeface="+mn-ea"/>
          <a:cs typeface="Microsoft New Tai Lue"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icrosoft New Tai Lue" pitchFamily="34" charset="0"/>
          <a:ea typeface="+mn-ea"/>
          <a:cs typeface="Microsoft New Tai Lu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hyperlink" Target="http://www.mobileiron.com/" TargetMode="External"/><Relationship Id="rId3" Type="http://schemas.openxmlformats.org/officeDocument/2006/relationships/hyperlink" Target="http://www.absolute.com/" TargetMode="External"/><Relationship Id="rId7" Type="http://schemas.openxmlformats.org/officeDocument/2006/relationships/hyperlink" Target="http://www1.good.com/" TargetMode="External"/><Relationship Id="rId2" Type="http://schemas.openxmlformats.org/officeDocument/2006/relationships/hyperlink" Target="http://www.zenprise.com/" TargetMode="External"/><Relationship Id="rId1" Type="http://schemas.openxmlformats.org/officeDocument/2006/relationships/slideLayout" Target="../slideLayouts/slideLayout2.xml"/><Relationship Id="rId6" Type="http://schemas.openxmlformats.org/officeDocument/2006/relationships/hyperlink" Target="http://www.air-watch.com/" TargetMode="External"/><Relationship Id="rId11" Type="http://schemas.openxmlformats.org/officeDocument/2006/relationships/hyperlink" Target="http://www.device-mangement-software.com/" TargetMode="External"/><Relationship Id="rId5" Type="http://schemas.openxmlformats.org/officeDocument/2006/relationships/hyperlink" Target="http://www.sicap.com/" TargetMode="External"/><Relationship Id="rId10" Type="http://schemas.openxmlformats.org/officeDocument/2006/relationships/hyperlink" Target="http://www.tarmac-mdm.com/" TargetMode="External"/><Relationship Id="rId4" Type="http://schemas.openxmlformats.org/officeDocument/2006/relationships/hyperlink" Target="http://www.sybase.com/" TargetMode="External"/><Relationship Id="rId9" Type="http://schemas.openxmlformats.org/officeDocument/2006/relationships/hyperlink" Target="http://www.tangoe.com/"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http://www.f-secure.com/" TargetMode="External"/><Relationship Id="rId3" Type="http://schemas.openxmlformats.org/officeDocument/2006/relationships/hyperlink" Target="http://www.avg.com/" TargetMode="External"/><Relationship Id="rId7" Type="http://schemas.openxmlformats.org/officeDocument/2006/relationships/hyperlink" Target="http://www.kaspersky.com/" TargetMode="External"/><Relationship Id="rId2" Type="http://schemas.openxmlformats.org/officeDocument/2006/relationships/hyperlink" Target="https://www.mcafeemobilessecurity.com/" TargetMode="External"/><Relationship Id="rId1" Type="http://schemas.openxmlformats.org/officeDocument/2006/relationships/slideLayout" Target="../slideLayouts/slideLayout2.xml"/><Relationship Id="rId6" Type="http://schemas.openxmlformats.org/officeDocument/2006/relationships/hyperlink" Target="http://www.eset.com/" TargetMode="External"/><Relationship Id="rId11" Type="http://schemas.openxmlformats.org/officeDocument/2006/relationships/hyperlink" Target="http://www.netqin.com/" TargetMode="External"/><Relationship Id="rId5" Type="http://schemas.openxmlformats.org/officeDocument/2006/relationships/hyperlink" Target="http://us.norton.com/" TargetMode="External"/><Relationship Id="rId10" Type="http://schemas.openxmlformats.org/officeDocument/2006/relationships/hyperlink" Target="http://www.webroot.com/" TargetMode="External"/><Relationship Id="rId4" Type="http://schemas.openxmlformats.org/officeDocument/2006/relationships/hyperlink" Target="http://www.avast.com/" TargetMode="External"/><Relationship Id="rId9" Type="http://schemas.openxmlformats.org/officeDocument/2006/relationships/hyperlink" Target="http://www.trendmicro.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techtastico.com/files/2008/07/pwnage-tool.pn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www.limera1n.com/"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jailbreakme.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blackra1n.com/"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ihoundsoftware.com/" TargetMode="External"/><Relationship Id="rId2" Type="http://schemas.openxmlformats.org/officeDocument/2006/relationships/hyperlink" Target="https://itunes.apple.com/" TargetMode="External"/><Relationship Id="rId1" Type="http://schemas.openxmlformats.org/officeDocument/2006/relationships/slideLayout" Target="../slideLayouts/slideLayout2.xml"/><Relationship Id="rId5" Type="http://schemas.openxmlformats.org/officeDocument/2006/relationships/hyperlink" Target="http://ilocalis.com/" TargetMode="External"/><Relationship Id="rId4" Type="http://schemas.openxmlformats.org/officeDocument/2006/relationships/hyperlink" Target="http://www.gadgettrak.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050" name="Rectangle 2"/>
          <p:cNvSpPr>
            <a:spLocks noGrp="1" noChangeArrowheads="1"/>
          </p:cNvSpPr>
          <p:nvPr>
            <p:ph type="ctrTitle"/>
          </p:nvPr>
        </p:nvSpPr>
        <p:spPr/>
        <p:txBody>
          <a:bodyPr/>
          <a:lstStyle/>
          <a:p>
            <a:r>
              <a:rPr lang="es-BO" dirty="0"/>
              <a:t>16 Hackeando Plataformas móviles</a:t>
            </a:r>
          </a:p>
        </p:txBody>
      </p:sp>
      <p:sp>
        <p:nvSpPr>
          <p:cNvPr id="2051" name="Rectangle 3"/>
          <p:cNvSpPr>
            <a:spLocks noGrp="1" noChangeArrowheads="1"/>
          </p:cNvSpPr>
          <p:nvPr>
            <p:ph type="subTitle" idx="1"/>
          </p:nvPr>
        </p:nvSpPr>
        <p:spPr/>
        <p:txBody>
          <a:bodyPr>
            <a:normAutofit fontScale="92500" lnSpcReduction="20000"/>
          </a:bodyPr>
          <a:lstStyle/>
          <a:p>
            <a:r>
              <a:rPr lang="es-BO" dirty="0" err="1"/>
              <a:t>arpahacker</a:t>
            </a:r>
            <a:r>
              <a:rPr lang="es-BO" dirty="0"/>
              <a:t> - </a:t>
            </a:r>
            <a:r>
              <a:rPr lang="es-BO" dirty="0" err="1"/>
              <a:t>julioiglesiasp</a:t>
            </a:r>
            <a:endParaRPr lang="es-BO" sz="2400" dirty="0"/>
          </a:p>
        </p:txBody>
      </p:sp>
    </p:spTree>
    <p:extLst>
      <p:ext uri="{BB962C8B-B14F-4D97-AF65-F5344CB8AC3E}">
        <p14:creationId xmlns:p14="http://schemas.microsoft.com/office/powerpoint/2010/main" val="724078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3" name="Marcador de contenido 2"/>
          <p:cNvSpPr>
            <a:spLocks noGrp="1"/>
          </p:cNvSpPr>
          <p:nvPr>
            <p:ph idx="1"/>
          </p:nvPr>
        </p:nvSpPr>
        <p:spPr>
          <a:xfrm>
            <a:off x="457200" y="1600200"/>
            <a:ext cx="8229600" cy="5141168"/>
          </a:xfrm>
        </p:spPr>
        <p:txBody>
          <a:bodyPr>
            <a:normAutofit fontScale="85000" lnSpcReduction="10000"/>
          </a:bodyPr>
          <a:lstStyle/>
          <a:p>
            <a:pPr marL="0" indent="0">
              <a:buNone/>
            </a:pPr>
            <a:r>
              <a:rPr lang="es-ES" b="1" dirty="0"/>
              <a:t>Asegurar un ambiente sandbox: </a:t>
            </a:r>
            <a:r>
              <a:rPr lang="es-ES" dirty="0"/>
              <a:t>En un entorno de recinto seguro (sandbox), a cada aplicación se le da su propio entorno de trabajo. Como resultado, la aplicación está limitada a acceder a los otros datos de usuario y los recursos del sistema. Esto proporciona protección a los dispositivos móviles contra las amenazas de malware.</a:t>
            </a:r>
          </a:p>
          <a:p>
            <a:pPr marL="0" indent="0">
              <a:buNone/>
            </a:pPr>
            <a:r>
              <a:rPr lang="es-ES" b="1" dirty="0"/>
              <a:t>Ambiente sandbox vulnerable: </a:t>
            </a:r>
            <a:r>
              <a:rPr lang="es-ES" dirty="0"/>
              <a:t>En los entornos sandbox vulnerables, la aplicación maliciosa aprovecha las deficiencias y vulnerabilidades del sandbox y lo bypasea. Como resultado, la aplicación puede acceder a otros datos de usuario y los recursos del sistema que están restringidos.</a:t>
            </a:r>
            <a:endParaRPr lang="es-ES" b="1" dirty="0"/>
          </a:p>
        </p:txBody>
      </p:sp>
      <p:sp>
        <p:nvSpPr>
          <p:cNvPr id="2" name="Título 1"/>
          <p:cNvSpPr>
            <a:spLocks noGrp="1"/>
          </p:cNvSpPr>
          <p:nvPr>
            <p:ph type="title"/>
          </p:nvPr>
        </p:nvSpPr>
        <p:spPr/>
        <p:txBody>
          <a:bodyPr>
            <a:normAutofit fontScale="90000"/>
          </a:bodyPr>
          <a:lstStyle/>
          <a:p>
            <a:r>
              <a:rPr lang="es-BO" dirty="0"/>
              <a:t>Problemas de Seguridad en App Sandboxing</a:t>
            </a:r>
          </a:p>
        </p:txBody>
      </p:sp>
    </p:spTree>
    <p:extLst>
      <p:ext uri="{BB962C8B-B14F-4D97-AF65-F5344CB8AC3E}">
        <p14:creationId xmlns:p14="http://schemas.microsoft.com/office/powerpoint/2010/main" val="24770140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Spyware Blackberry: FindSpy Mobile</a:t>
            </a:r>
          </a:p>
        </p:txBody>
      </p:sp>
      <p:sp>
        <p:nvSpPr>
          <p:cNvPr id="3" name="Marcador de contenido 2"/>
          <p:cNvSpPr>
            <a:spLocks noGrp="1"/>
          </p:cNvSpPr>
          <p:nvPr>
            <p:ph idx="1"/>
          </p:nvPr>
        </p:nvSpPr>
        <p:spPr/>
        <p:txBody>
          <a:bodyPr>
            <a:normAutofit fontScale="92500" lnSpcReduction="10000"/>
          </a:bodyPr>
          <a:lstStyle/>
          <a:p>
            <a:r>
              <a:rPr lang="es-BO" dirty="0"/>
              <a:t>Permite al atacante a:</a:t>
            </a:r>
          </a:p>
          <a:p>
            <a:pPr lvl="1"/>
            <a:r>
              <a:rPr lang="es-BO" dirty="0"/>
              <a:t>Grabar comunicaciones comunes como llamadas de voz, SMS/MMS y correos.</a:t>
            </a:r>
          </a:p>
          <a:p>
            <a:pPr lvl="1"/>
            <a:r>
              <a:rPr lang="es-BO" dirty="0"/>
              <a:t>Vigilancia en vivo a través de llamadas silenciosas.</a:t>
            </a:r>
          </a:p>
          <a:p>
            <a:pPr lvl="1"/>
            <a:r>
              <a:rPr lang="es-BO" dirty="0"/>
              <a:t>Descarga de archivos (contactos, calendario, fotos, archivos).</a:t>
            </a:r>
          </a:p>
          <a:p>
            <a:pPr lvl="1"/>
            <a:r>
              <a:rPr lang="es-BO" dirty="0"/>
              <a:t>Rastreo (GPS y Cell ID).</a:t>
            </a:r>
          </a:p>
          <a:p>
            <a:pPr lvl="1"/>
            <a:r>
              <a:rPr lang="es-BO" dirty="0"/>
              <a:t>Registro de comunicaciones de BlackBerry Messenger.</a:t>
            </a:r>
          </a:p>
          <a:p>
            <a:pPr lvl="1"/>
            <a:r>
              <a:rPr lang="es-BO" dirty="0"/>
              <a:t>Afectar las comunicaciones con la central.</a:t>
            </a:r>
          </a:p>
        </p:txBody>
      </p:sp>
    </p:spTree>
    <p:extLst>
      <p:ext uri="{BB962C8B-B14F-4D97-AF65-F5344CB8AC3E}">
        <p14:creationId xmlns:p14="http://schemas.microsoft.com/office/powerpoint/2010/main" val="1862995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Spyware Blackberry: FindSpy Mobile</a:t>
            </a:r>
          </a:p>
        </p:txBody>
      </p:sp>
      <p:sp>
        <p:nvSpPr>
          <p:cNvPr id="3" name="Marcador de contenido 2"/>
          <p:cNvSpPr>
            <a:spLocks noGrp="1"/>
          </p:cNvSpPr>
          <p:nvPr>
            <p:ph idx="1"/>
          </p:nvPr>
        </p:nvSpPr>
        <p:spPr/>
        <p:txBody>
          <a:bodyPr/>
          <a:lstStyle/>
          <a:p>
            <a:endParaRPr lang="es-BO" dirty="0"/>
          </a:p>
        </p:txBody>
      </p:sp>
      <p:pic>
        <p:nvPicPr>
          <p:cNvPr id="2050" name="Picture 2" descr="http://npercoco.typepad.com/.a/6a0133f264aa62970b017ee3abf854970d-800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6055719" cy="3960440"/>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4323477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Guía para asegurar dispositivos BlackBerry</a:t>
            </a:r>
          </a:p>
        </p:txBody>
      </p:sp>
      <p:sp>
        <p:nvSpPr>
          <p:cNvPr id="3" name="Marcador de contenido 2"/>
          <p:cNvSpPr>
            <a:spLocks noGrp="1"/>
          </p:cNvSpPr>
          <p:nvPr>
            <p:ph idx="1"/>
          </p:nvPr>
        </p:nvSpPr>
        <p:spPr/>
        <p:txBody>
          <a:bodyPr>
            <a:normAutofit fontScale="62500" lnSpcReduction="20000"/>
          </a:bodyPr>
          <a:lstStyle/>
          <a:p>
            <a:r>
              <a:rPr lang="es-BO" dirty="0"/>
              <a:t>Utilizar la característica protección de contenido para proteger los datos en una red organizativa BlackBerry.</a:t>
            </a:r>
          </a:p>
          <a:p>
            <a:r>
              <a:rPr lang="es-BO" dirty="0"/>
              <a:t>Utilizar cifrado de contraseñas para proteger archivos en dispisitivos BlackBerry.</a:t>
            </a:r>
          </a:p>
          <a:p>
            <a:r>
              <a:rPr lang="es-BO" dirty="0"/>
              <a:t>Utilizar BlackBerry Protect u otra aplicación de seguridad para asegurar datos confidenciales.</a:t>
            </a:r>
          </a:p>
          <a:p>
            <a:r>
              <a:rPr lang="es-BO" dirty="0"/>
              <a:t>Habilitar el cifrado de tarjetas y dispositivos SD para proteger los datos.</a:t>
            </a:r>
          </a:p>
          <a:p>
            <a:r>
              <a:rPr lang="es-BO" dirty="0"/>
              <a:t>Las organizaciones deben seguir una política de seguridad para administrar los dispositivos BlackBerry.</a:t>
            </a:r>
          </a:p>
          <a:p>
            <a:r>
              <a:rPr lang="es-BO" dirty="0"/>
              <a:t>Mantener un mecanismo de monitoreo para la infraestructura de red en las redes organizativas BlackBerry.</a:t>
            </a:r>
          </a:p>
          <a:p>
            <a:r>
              <a:rPr lang="es-BO" dirty="0"/>
              <a:t>Deshabilitar aplicaciones innecesarias desde las redes organizativas BlackBerry.</a:t>
            </a:r>
          </a:p>
          <a:p>
            <a:r>
              <a:rPr lang="es-BO" dirty="0"/>
              <a:t>Proveer capacitación en seguridad y ataques en dispositivos sobre redes organizativas BlackBerry.</a:t>
            </a:r>
          </a:p>
        </p:txBody>
      </p:sp>
    </p:spTree>
    <p:extLst>
      <p:ext uri="{BB962C8B-B14F-4D97-AF65-F5344CB8AC3E}">
        <p14:creationId xmlns:p14="http://schemas.microsoft.com/office/powerpoint/2010/main" val="13569083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a:t>Administración de Dispositivos Móviles (MDM)</a:t>
            </a:r>
          </a:p>
        </p:txBody>
      </p:sp>
      <p:sp>
        <p:nvSpPr>
          <p:cNvPr id="3" name="Marcador de contenido 2"/>
          <p:cNvSpPr>
            <a:spLocks noGrp="1"/>
          </p:cNvSpPr>
          <p:nvPr>
            <p:ph idx="1"/>
          </p:nvPr>
        </p:nvSpPr>
        <p:spPr>
          <a:xfrm>
            <a:off x="457200" y="1600200"/>
            <a:ext cx="8229600" cy="4997152"/>
          </a:xfrm>
        </p:spPr>
        <p:txBody>
          <a:bodyPr>
            <a:normAutofit fontScale="77500" lnSpcReduction="20000"/>
          </a:bodyPr>
          <a:lstStyle/>
          <a:p>
            <a:r>
              <a:rPr lang="es-BO" dirty="0"/>
              <a:t>MDM provee plataformas para distribuciones por cable o por el aire, opciones de configuración y datso para todos los tipos de dispositivos móviles incluyendo teléfonos móviles, smartphones, tablets, etc.</a:t>
            </a:r>
          </a:p>
          <a:p>
            <a:r>
              <a:rPr lang="es-BO" dirty="0"/>
              <a:t>MDM ayuda a implementar directivas en toda la empresa para reducir costos de soporte, discontinuidad del negocio y riesgos de seguridad.</a:t>
            </a:r>
          </a:p>
          <a:p>
            <a:r>
              <a:rPr lang="es-BO" dirty="0"/>
              <a:t>Ayuda a los administradores de sistema a implementar y administrar aplicaciones de software por todos los dispositivos de la empresa para asegurar, monitorear, administrar y soportar dispositivos móviles.</a:t>
            </a:r>
          </a:p>
          <a:p>
            <a:r>
              <a:rPr lang="es-BO" dirty="0"/>
              <a:t>Puede ser utilizado para administrar dispositivos de la organización y personales a través de la empresa.</a:t>
            </a:r>
          </a:p>
        </p:txBody>
      </p:sp>
    </p:spTree>
    <p:extLst>
      <p:ext uri="{BB962C8B-B14F-4D97-AF65-F5344CB8AC3E}">
        <p14:creationId xmlns:p14="http://schemas.microsoft.com/office/powerpoint/2010/main" val="23726873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Arquitectura MDM</a:t>
            </a:r>
          </a:p>
        </p:txBody>
      </p:sp>
      <p:sp>
        <p:nvSpPr>
          <p:cNvPr id="3" name="Marcador de contenido 2"/>
          <p:cNvSpPr>
            <a:spLocks noGrp="1"/>
          </p:cNvSpPr>
          <p:nvPr>
            <p:ph idx="1"/>
          </p:nvPr>
        </p:nvSpPr>
        <p:spPr/>
        <p:txBody>
          <a:bodyPr/>
          <a:lstStyle/>
          <a:p>
            <a:endParaRPr lang="es-BO" dirty="0"/>
          </a:p>
        </p:txBody>
      </p:sp>
      <p:pic>
        <p:nvPicPr>
          <p:cNvPr id="5" name="Imagen 4"/>
          <p:cNvPicPr>
            <a:picLocks noChangeAspect="1"/>
          </p:cNvPicPr>
          <p:nvPr/>
        </p:nvPicPr>
        <p:blipFill>
          <a:blip r:embed="rId2"/>
          <a:stretch>
            <a:fillRect/>
          </a:stretch>
        </p:blipFill>
        <p:spPr>
          <a:xfrm>
            <a:off x="407202" y="1724024"/>
            <a:ext cx="7909213" cy="4649423"/>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2963090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fr-FR" sz="4400" dirty="0"/>
              <a:t>Solución MDM: MaaS360 Mobile Device Management</a:t>
            </a:r>
            <a:endParaRPr lang="es-BO" sz="4400" dirty="0"/>
          </a:p>
        </p:txBody>
      </p:sp>
      <p:sp>
        <p:nvSpPr>
          <p:cNvPr id="3" name="Marcador de contenido 2"/>
          <p:cNvSpPr>
            <a:spLocks noGrp="1"/>
          </p:cNvSpPr>
          <p:nvPr>
            <p:ph idx="1"/>
          </p:nvPr>
        </p:nvSpPr>
        <p:spPr/>
        <p:txBody>
          <a:bodyPr>
            <a:normAutofit fontScale="92500"/>
          </a:bodyPr>
          <a:lstStyle/>
          <a:p>
            <a:r>
              <a:rPr lang="es-BO" dirty="0"/>
              <a:t>MaaS360 soporta el ciclo de vida completo MDM para smartphones y tablets incluyendo iPhone, iPad, Windows Phone, Android, BlackBerry y Kindle Fire.</a:t>
            </a:r>
          </a:p>
          <a:p>
            <a:r>
              <a:rPr lang="es-BO" dirty="0"/>
              <a:t>Como plataforma cloud integrada, MaaS360 simplifica MDM con implementación rápida y comprensiva visibilidad y control que se extiende a través de los dispositivos móviles, aplicaciones y documentos.</a:t>
            </a:r>
          </a:p>
        </p:txBody>
      </p:sp>
    </p:spTree>
    <p:extLst>
      <p:ext uri="{BB962C8B-B14F-4D97-AF65-F5344CB8AC3E}">
        <p14:creationId xmlns:p14="http://schemas.microsoft.com/office/powerpoint/2010/main" val="26928600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fr-FR" sz="4400" dirty="0"/>
              <a:t>Solución MDM: MaaS360 Mobile Device Management</a:t>
            </a:r>
            <a:endParaRPr lang="es-BO" sz="4400"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7366" y="1600200"/>
            <a:ext cx="7129268"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1406199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Soluciones MDM</a:t>
            </a:r>
          </a:p>
        </p:txBody>
      </p:sp>
      <p:sp>
        <p:nvSpPr>
          <p:cNvPr id="3" name="Marcador de contenido 2"/>
          <p:cNvSpPr>
            <a:spLocks noGrp="1"/>
          </p:cNvSpPr>
          <p:nvPr>
            <p:ph idx="1"/>
          </p:nvPr>
        </p:nvSpPr>
        <p:spPr/>
        <p:txBody>
          <a:bodyPr>
            <a:normAutofit fontScale="85000" lnSpcReduction="20000"/>
          </a:bodyPr>
          <a:lstStyle/>
          <a:p>
            <a:r>
              <a:rPr lang="es-BO" dirty="0"/>
              <a:t>Citrix XenMobile MDM: </a:t>
            </a:r>
            <a:r>
              <a:rPr lang="es-BO" dirty="0">
                <a:hlinkClick r:id="rId2"/>
              </a:rPr>
              <a:t>http://www.zenprise.com</a:t>
            </a:r>
            <a:r>
              <a:rPr lang="es-BO" dirty="0"/>
              <a:t> </a:t>
            </a:r>
          </a:p>
          <a:p>
            <a:r>
              <a:rPr lang="es-BO" dirty="0"/>
              <a:t>Absolute Manage MDM: </a:t>
            </a:r>
            <a:r>
              <a:rPr lang="es-BO" dirty="0">
                <a:hlinkClick r:id="rId3"/>
              </a:rPr>
              <a:t>http://www.absolute.com</a:t>
            </a:r>
            <a:r>
              <a:rPr lang="es-BO" dirty="0"/>
              <a:t> </a:t>
            </a:r>
          </a:p>
          <a:p>
            <a:r>
              <a:rPr lang="es-BO" dirty="0"/>
              <a:t>SAP Afaria: </a:t>
            </a:r>
            <a:r>
              <a:rPr lang="es-BO" dirty="0">
                <a:hlinkClick r:id="rId4"/>
              </a:rPr>
              <a:t>http://www.sybase.com</a:t>
            </a:r>
            <a:r>
              <a:rPr lang="es-BO" dirty="0"/>
              <a:t> </a:t>
            </a:r>
          </a:p>
          <a:p>
            <a:r>
              <a:rPr lang="es-BO" dirty="0"/>
              <a:t>Device Management Centre: </a:t>
            </a:r>
            <a:r>
              <a:rPr lang="es-BO" dirty="0">
                <a:hlinkClick r:id="rId5"/>
              </a:rPr>
              <a:t>http://www.sicap.com</a:t>
            </a:r>
            <a:r>
              <a:rPr lang="es-BO" dirty="0"/>
              <a:t> </a:t>
            </a:r>
          </a:p>
          <a:p>
            <a:r>
              <a:rPr lang="es-BO" dirty="0"/>
              <a:t>AirWatch: </a:t>
            </a:r>
            <a:r>
              <a:rPr lang="es-BO" dirty="0">
                <a:hlinkClick r:id="rId6"/>
              </a:rPr>
              <a:t>http://www.air-watch.com</a:t>
            </a:r>
            <a:r>
              <a:rPr lang="es-BO" dirty="0"/>
              <a:t> </a:t>
            </a:r>
          </a:p>
          <a:p>
            <a:r>
              <a:rPr lang="es-BO" dirty="0"/>
              <a:t>Good Mobile Manager: </a:t>
            </a:r>
            <a:r>
              <a:rPr lang="es-BO" dirty="0">
                <a:hlinkClick r:id="rId7"/>
              </a:rPr>
              <a:t>http://www1.good.com</a:t>
            </a:r>
            <a:r>
              <a:rPr lang="es-BO" dirty="0"/>
              <a:t> </a:t>
            </a:r>
          </a:p>
          <a:p>
            <a:r>
              <a:rPr lang="es-BO" dirty="0"/>
              <a:t>MobileIron: </a:t>
            </a:r>
            <a:r>
              <a:rPr lang="es-BO" dirty="0">
                <a:hlinkClick r:id="rId8"/>
              </a:rPr>
              <a:t>http://www.mobileiron.com</a:t>
            </a:r>
            <a:r>
              <a:rPr lang="es-BO" dirty="0"/>
              <a:t> </a:t>
            </a:r>
          </a:p>
          <a:p>
            <a:r>
              <a:rPr lang="es-BO" dirty="0"/>
              <a:t>Rule Mobility: </a:t>
            </a:r>
            <a:r>
              <a:rPr lang="es-BO" dirty="0">
                <a:hlinkClick r:id="rId9"/>
              </a:rPr>
              <a:t>http://www.tangoe.com</a:t>
            </a:r>
            <a:r>
              <a:rPr lang="es-BO" dirty="0"/>
              <a:t> </a:t>
            </a:r>
          </a:p>
          <a:p>
            <a:r>
              <a:rPr lang="es-BO" dirty="0"/>
              <a:t>TARMAC: </a:t>
            </a:r>
            <a:r>
              <a:rPr lang="es-BO" dirty="0">
                <a:hlinkClick r:id="rId10"/>
              </a:rPr>
              <a:t>http://www.tarmac-mdm.com</a:t>
            </a:r>
            <a:r>
              <a:rPr lang="es-BO" dirty="0"/>
              <a:t> </a:t>
            </a:r>
          </a:p>
          <a:p>
            <a:r>
              <a:rPr lang="es-BO" dirty="0"/>
              <a:t>MediaContact: </a:t>
            </a:r>
            <a:r>
              <a:rPr lang="es-BO" dirty="0">
                <a:hlinkClick r:id="rId11"/>
              </a:rPr>
              <a:t>http://www.device-mangement-software.com</a:t>
            </a:r>
            <a:r>
              <a:rPr lang="es-BO" dirty="0"/>
              <a:t> </a:t>
            </a:r>
          </a:p>
        </p:txBody>
      </p:sp>
    </p:spTree>
    <p:extLst>
      <p:ext uri="{BB962C8B-B14F-4D97-AF65-F5344CB8AC3E}">
        <p14:creationId xmlns:p14="http://schemas.microsoft.com/office/powerpoint/2010/main" val="32085880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a:t>Guía General para Seguridad en Plataformas Móviles</a:t>
            </a:r>
          </a:p>
        </p:txBody>
      </p:sp>
      <p:sp>
        <p:nvSpPr>
          <p:cNvPr id="3" name="Marcador de contenido 2"/>
          <p:cNvSpPr>
            <a:spLocks noGrp="1"/>
          </p:cNvSpPr>
          <p:nvPr>
            <p:ph idx="1"/>
          </p:nvPr>
        </p:nvSpPr>
        <p:spPr>
          <a:xfrm>
            <a:off x="457200" y="1600200"/>
            <a:ext cx="8229600" cy="4997152"/>
          </a:xfrm>
        </p:spPr>
        <p:txBody>
          <a:bodyPr>
            <a:normAutofit fontScale="70000" lnSpcReduction="20000"/>
          </a:bodyPr>
          <a:lstStyle/>
          <a:p>
            <a:r>
              <a:rPr lang="es-BO" dirty="0"/>
              <a:t>No cargar muchas aplicaciones y evitar subir automáticamente fotos a las redes sociales.</a:t>
            </a:r>
          </a:p>
          <a:p>
            <a:r>
              <a:rPr lang="es-BO" dirty="0"/>
              <a:t>Realizar una valoración de riesgos de la arquitectura de aplicación.</a:t>
            </a:r>
          </a:p>
          <a:p>
            <a:r>
              <a:rPr lang="es-BO" dirty="0"/>
              <a:t>Mantener un control de configuración y administración.</a:t>
            </a:r>
          </a:p>
          <a:p>
            <a:r>
              <a:rPr lang="es-BO" dirty="0"/>
              <a:t>Instalar aplicaciones de tiendas confiables.</a:t>
            </a:r>
          </a:p>
          <a:p>
            <a:r>
              <a:rPr lang="es-BO" dirty="0"/>
              <a:t>No agregar aplicaciones basadas en ubicación como Google Maps salvo que haya un radio GPS que soporte la aplicación.</a:t>
            </a:r>
          </a:p>
          <a:p>
            <a:r>
              <a:rPr lang="es-BO" dirty="0"/>
              <a:t>Asegurar que el Bluetooth esté apagado por defecto.</a:t>
            </a:r>
          </a:p>
          <a:p>
            <a:r>
              <a:rPr lang="es-BO" dirty="0"/>
              <a:t>No compartir información entre aplicaciones con GPS habilitado, salvo que sea necesario.</a:t>
            </a:r>
          </a:p>
          <a:p>
            <a:r>
              <a:rPr lang="es-BO" dirty="0"/>
              <a:t>Nunca conectar dos redes separadas como WIFI y Bluetooth de manera simultanea.</a:t>
            </a:r>
          </a:p>
        </p:txBody>
      </p:sp>
    </p:spTree>
    <p:extLst>
      <p:ext uri="{BB962C8B-B14F-4D97-AF65-F5344CB8AC3E}">
        <p14:creationId xmlns:p14="http://schemas.microsoft.com/office/powerpoint/2010/main" val="21234679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a:t>Guía General para Seguridad en Plataformas Móviles</a:t>
            </a:r>
          </a:p>
        </p:txBody>
      </p:sp>
      <p:sp>
        <p:nvSpPr>
          <p:cNvPr id="3" name="Marcador de contenido 2"/>
          <p:cNvSpPr>
            <a:spLocks noGrp="1"/>
          </p:cNvSpPr>
          <p:nvPr>
            <p:ph idx="1"/>
          </p:nvPr>
        </p:nvSpPr>
        <p:spPr>
          <a:xfrm>
            <a:off x="457200" y="1436579"/>
            <a:ext cx="8229600" cy="4997152"/>
          </a:xfrm>
        </p:spPr>
        <p:txBody>
          <a:bodyPr>
            <a:noAutofit/>
          </a:bodyPr>
          <a:lstStyle/>
          <a:p>
            <a:r>
              <a:rPr lang="es-BO" sz="1800" dirty="0"/>
              <a:t>Utilizar código de acceso</a:t>
            </a:r>
          </a:p>
          <a:p>
            <a:pPr lvl="1"/>
            <a:r>
              <a:rPr lang="es-BO" sz="1400" dirty="0"/>
              <a:t>Configurar un código de acceso utilizando preferentemente la longitud máxima para obtener acceso al dispositivo móvil.</a:t>
            </a:r>
          </a:p>
          <a:p>
            <a:pPr lvl="1"/>
            <a:r>
              <a:rPr lang="es-BO" sz="1400" dirty="0"/>
              <a:t>Configurar auto bloqueo para que éste se bloquee cuando no esté en uso.</a:t>
            </a:r>
          </a:p>
          <a:p>
            <a:pPr lvl="1"/>
            <a:r>
              <a:rPr lang="es-BO" sz="1400" dirty="0"/>
              <a:t>Habilitar limpiar luego de ciertos intentos fallidos de desbloqueo.</a:t>
            </a:r>
          </a:p>
          <a:p>
            <a:r>
              <a:rPr lang="es-BO" sz="1800" dirty="0"/>
              <a:t>Actualizar el Sistema y Aplicaciones</a:t>
            </a:r>
          </a:p>
          <a:p>
            <a:r>
              <a:rPr lang="es-BO" sz="1800" dirty="0"/>
              <a:t>Habilitar la administración remota</a:t>
            </a:r>
          </a:p>
          <a:p>
            <a:r>
              <a:rPr lang="es-BO" sz="1800" dirty="0"/>
              <a:t>En ambientes empresariales utilizar un software MDM para asegurar, monitorear y dar soporte a dispositivos móviles implementados a través de la organización</a:t>
            </a:r>
          </a:p>
          <a:p>
            <a:r>
              <a:rPr lang="es-BO" sz="1800" dirty="0"/>
              <a:t>No permitir Rooting oi Jailbreak.</a:t>
            </a:r>
          </a:p>
          <a:p>
            <a:pPr lvl="1"/>
            <a:r>
              <a:rPr lang="es-BO" sz="1400" dirty="0"/>
              <a:t>Asegurar que la solución MDM prevenga el uso de éstos.</a:t>
            </a:r>
          </a:p>
          <a:p>
            <a:pPr lvl="1"/>
            <a:r>
              <a:rPr lang="es-BO" sz="1400" dirty="0"/>
              <a:t>Incluir esta cláusula en la política de seguridad móvil.</a:t>
            </a:r>
          </a:p>
          <a:p>
            <a:r>
              <a:rPr lang="es-BO" sz="1800" dirty="0"/>
              <a:t>Utilizar Servicios de limpiado remoto como Remote Wipe (Android) y Find My iPhone o FindMyPhone (Apple iOS) para localizar el móvil perdido o robado.</a:t>
            </a:r>
          </a:p>
          <a:p>
            <a:r>
              <a:rPr lang="es-BO" sz="1800" dirty="0"/>
              <a:t>Si está soportado, configurar el dispositivo para cifrar el almacenamiento con cifrado de hardware.</a:t>
            </a:r>
          </a:p>
        </p:txBody>
      </p:sp>
    </p:spTree>
    <p:extLst>
      <p:ext uri="{BB962C8B-B14F-4D97-AF65-F5344CB8AC3E}">
        <p14:creationId xmlns:p14="http://schemas.microsoft.com/office/powerpoint/2010/main" val="3201498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pic>
        <p:nvPicPr>
          <p:cNvPr id="6" name="Marcador de contenido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1451597"/>
            <a:ext cx="1815440" cy="2116832"/>
          </a:xfrm>
          <a:prstGeom prst="rect">
            <a:avLst/>
          </a:prstGeom>
        </p:spPr>
      </p:pic>
      <p:sp>
        <p:nvSpPr>
          <p:cNvPr id="2" name="Título 1"/>
          <p:cNvSpPr>
            <a:spLocks noGrp="1"/>
          </p:cNvSpPr>
          <p:nvPr>
            <p:ph type="title"/>
          </p:nvPr>
        </p:nvSpPr>
        <p:spPr/>
        <p:txBody>
          <a:bodyPr/>
          <a:lstStyle/>
          <a:p>
            <a:r>
              <a:rPr lang="es-BO" dirty="0"/>
              <a:t>Android</a:t>
            </a:r>
          </a:p>
        </p:txBody>
      </p:sp>
      <p:sp>
        <p:nvSpPr>
          <p:cNvPr id="5" name="Marcador de contenido 4"/>
          <p:cNvSpPr>
            <a:spLocks noGrp="1"/>
          </p:cNvSpPr>
          <p:nvPr>
            <p:ph idx="1"/>
          </p:nvPr>
        </p:nvSpPr>
        <p:spPr>
          <a:xfrm>
            <a:off x="457200" y="1600200"/>
            <a:ext cx="8229600" cy="5069160"/>
          </a:xfrm>
        </p:spPr>
        <p:txBody>
          <a:bodyPr>
            <a:normAutofit fontScale="70000" lnSpcReduction="20000"/>
          </a:bodyPr>
          <a:lstStyle/>
          <a:p>
            <a:pPr marL="0" indent="0">
              <a:buNone/>
            </a:pPr>
            <a:r>
              <a:rPr lang="es-BO" dirty="0"/>
              <a:t>Android es el nombre del ambiente de software creado por Google para dispositivos móviles que incluye Sistema Operativo, software y aplicaciones claves.</a:t>
            </a:r>
          </a:p>
          <a:p>
            <a:pPr marL="0" indent="0">
              <a:buNone/>
            </a:pPr>
            <a:endParaRPr lang="es-BO" dirty="0"/>
          </a:p>
          <a:p>
            <a:pPr marL="0" indent="0">
              <a:buNone/>
            </a:pPr>
            <a:r>
              <a:rPr lang="es-BO" b="1" dirty="0"/>
              <a:t>Características</a:t>
            </a:r>
          </a:p>
          <a:p>
            <a:pPr lvl="1"/>
            <a:r>
              <a:rPr lang="es-ES" dirty="0"/>
              <a:t>Marco de aplicación que permite la reutilización y el reemplazo de componentes.</a:t>
            </a:r>
          </a:p>
          <a:p>
            <a:pPr lvl="1"/>
            <a:r>
              <a:rPr lang="es-ES" dirty="0"/>
              <a:t>Máquina virtual Dalvik optimizada para dispositivos móviles.</a:t>
            </a:r>
          </a:p>
          <a:p>
            <a:pPr lvl="1"/>
            <a:r>
              <a:rPr lang="es-ES" dirty="0"/>
              <a:t>Navegador integrado basado en el motor WebKit de código abierto.</a:t>
            </a:r>
          </a:p>
          <a:p>
            <a:pPr lvl="1"/>
            <a:r>
              <a:rPr lang="es-ES" dirty="0"/>
              <a:t>SQLite para almacenamiento de datos estructurados.</a:t>
            </a:r>
          </a:p>
          <a:p>
            <a:pPr lvl="1"/>
            <a:r>
              <a:rPr lang="es-ES" dirty="0"/>
              <a:t>Soporte multimedia para audio comunes, vídeo y formatos de imágenes fijas (MPEG4, H.264, MP3, AAC, AMR, JPG, PNG, GIF).</a:t>
            </a:r>
          </a:p>
          <a:p>
            <a:pPr lvl="1"/>
            <a:r>
              <a:rPr lang="es-ES" dirty="0"/>
              <a:t>Entorno de desarrollo incluyendo un emulador de dispositivos, herramientas para depuración, memoria y perfiles de rendimiento, y un plugin para el IDE Elipse.</a:t>
            </a:r>
            <a:endParaRPr lang="es-BO" dirty="0"/>
          </a:p>
        </p:txBody>
      </p:sp>
    </p:spTree>
    <p:extLst>
      <p:ext uri="{BB962C8B-B14F-4D97-AF65-F5344CB8AC3E}">
        <p14:creationId xmlns:p14="http://schemas.microsoft.com/office/powerpoint/2010/main" val="21191586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a:t>Guía General para Seguridad en Plataformas Móviles</a:t>
            </a:r>
          </a:p>
        </p:txBody>
      </p:sp>
      <p:sp>
        <p:nvSpPr>
          <p:cNvPr id="3" name="Marcador de contenido 2"/>
          <p:cNvSpPr>
            <a:spLocks noGrp="1"/>
          </p:cNvSpPr>
          <p:nvPr>
            <p:ph idx="1"/>
          </p:nvPr>
        </p:nvSpPr>
        <p:spPr>
          <a:xfrm>
            <a:off x="457200" y="1436579"/>
            <a:ext cx="8229600" cy="4997152"/>
          </a:xfrm>
        </p:spPr>
        <p:txBody>
          <a:bodyPr>
            <a:noAutofit/>
          </a:bodyPr>
          <a:lstStyle/>
          <a:p>
            <a:r>
              <a:rPr lang="es-BO" sz="2800" dirty="0"/>
              <a:t>Realizar respaldo y sincronización periódicos</a:t>
            </a:r>
          </a:p>
          <a:p>
            <a:r>
              <a:rPr lang="es-BO" sz="2800" dirty="0"/>
              <a:t>Filtrar barrearas de reenvío de correo.</a:t>
            </a:r>
          </a:p>
          <a:p>
            <a:r>
              <a:rPr lang="es-BO" sz="2800" dirty="0"/>
              <a:t>Configurar reglas de certificación de aplicaciones.</a:t>
            </a:r>
          </a:p>
          <a:p>
            <a:r>
              <a:rPr lang="es-BO" sz="2800" dirty="0"/>
              <a:t>Asegurar las reglas de los permisos del navegador.</a:t>
            </a:r>
          </a:p>
          <a:p>
            <a:r>
              <a:rPr lang="es-BO" sz="2800" dirty="0"/>
              <a:t>Diseñar e implementar políticas de dispositivos móviles.</a:t>
            </a:r>
          </a:p>
        </p:txBody>
      </p:sp>
    </p:spTree>
    <p:extLst>
      <p:ext uri="{BB962C8B-B14F-4D97-AF65-F5344CB8AC3E}">
        <p14:creationId xmlns:p14="http://schemas.microsoft.com/office/powerpoint/2010/main" val="19292190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400" dirty="0"/>
              <a:t>Guía General para Seguridad en Plataformas Móviles</a:t>
            </a:r>
          </a:p>
        </p:txBody>
      </p:sp>
      <p:sp>
        <p:nvSpPr>
          <p:cNvPr id="3" name="Marcador de contenido 2"/>
          <p:cNvSpPr>
            <a:spLocks noGrp="1"/>
          </p:cNvSpPr>
          <p:nvPr>
            <p:ph idx="1"/>
          </p:nvPr>
        </p:nvSpPr>
        <p:spPr>
          <a:xfrm>
            <a:off x="457200" y="1436579"/>
            <a:ext cx="8229600" cy="4997152"/>
          </a:xfrm>
        </p:spPr>
        <p:txBody>
          <a:bodyPr>
            <a:noAutofit/>
          </a:bodyPr>
          <a:lstStyle/>
          <a:p>
            <a:r>
              <a:rPr lang="es-BO" sz="2000" dirty="0"/>
              <a:t>Deshabilitar la colección de diagnósticos y uso de datos en Settings/General/About</a:t>
            </a:r>
          </a:p>
          <a:p>
            <a:r>
              <a:rPr lang="es-BO" sz="2000" dirty="0"/>
              <a:t>Aplicar actualizaciones de software cuando estén disponibles.</a:t>
            </a:r>
          </a:p>
          <a:p>
            <a:r>
              <a:rPr lang="es-BO" sz="2000" dirty="0"/>
              <a:t>Limitar registro de datos almacenados en el dispositivo.</a:t>
            </a:r>
          </a:p>
          <a:p>
            <a:r>
              <a:rPr lang="es-BO" sz="2000" dirty="0"/>
              <a:t>Utilizar cifrado del dispositivo y parche en las aplicaciones.</a:t>
            </a:r>
          </a:p>
          <a:p>
            <a:r>
              <a:rPr lang="es-BO" sz="2000" dirty="0"/>
              <a:t>Prohibir llaves USB.</a:t>
            </a:r>
          </a:p>
          <a:p>
            <a:r>
              <a:rPr lang="es-BO" sz="2000" dirty="0"/>
              <a:t>Cifrar backups.</a:t>
            </a:r>
          </a:p>
          <a:p>
            <a:r>
              <a:rPr lang="es-BO" sz="2000" dirty="0"/>
              <a:t>Prevenir caché de correos.</a:t>
            </a:r>
          </a:p>
          <a:p>
            <a:r>
              <a:rPr lang="es-BO" sz="2000" dirty="0"/>
              <a:t>Verificar la ubicación de las impresoras antes de imprimir documents sensibles.</a:t>
            </a:r>
          </a:p>
          <a:p>
            <a:r>
              <a:rPr lang="es-BO" sz="2000" dirty="0"/>
              <a:t>Presionar el botón de encendido para bloquear el dispositivo cuando no esté en uso.</a:t>
            </a:r>
          </a:p>
          <a:p>
            <a:r>
              <a:rPr lang="es-BO" sz="2000" dirty="0"/>
              <a:t>Reportar dispositivo perdido o robado a la organización.</a:t>
            </a:r>
          </a:p>
        </p:txBody>
      </p:sp>
    </p:spTree>
    <p:extLst>
      <p:ext uri="{BB962C8B-B14F-4D97-AF65-F5344CB8AC3E}">
        <p14:creationId xmlns:p14="http://schemas.microsoft.com/office/powerpoint/2010/main" val="36098633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3600" dirty="0"/>
              <a:t>Guía para el Administrador de Seguridad en Plataformas Móviles</a:t>
            </a:r>
          </a:p>
        </p:txBody>
      </p:sp>
      <p:sp>
        <p:nvSpPr>
          <p:cNvPr id="3" name="Marcador de contenido 2"/>
          <p:cNvSpPr>
            <a:spLocks noGrp="1"/>
          </p:cNvSpPr>
          <p:nvPr>
            <p:ph idx="1"/>
          </p:nvPr>
        </p:nvSpPr>
        <p:spPr>
          <a:xfrm>
            <a:off x="457200" y="1600200"/>
            <a:ext cx="8229600" cy="5141168"/>
          </a:xfrm>
        </p:spPr>
        <p:txBody>
          <a:bodyPr>
            <a:normAutofit fontScale="62500" lnSpcReduction="20000"/>
          </a:bodyPr>
          <a:lstStyle/>
          <a:p>
            <a:pPr marL="0" indent="0">
              <a:buNone/>
            </a:pPr>
            <a:r>
              <a:rPr lang="es-BO" dirty="0"/>
              <a:t>1. Publicar una política empresarial que especifique el uso aceptable de dispositivos externos en la organización.</a:t>
            </a:r>
          </a:p>
          <a:p>
            <a:pPr marL="0" indent="0">
              <a:buNone/>
            </a:pPr>
            <a:r>
              <a:rPr lang="es-BO" dirty="0"/>
              <a:t>2. Publicar una política para la nube.</a:t>
            </a:r>
          </a:p>
          <a:p>
            <a:pPr marL="0" indent="0">
              <a:buNone/>
            </a:pPr>
            <a:r>
              <a:rPr lang="es-BO" dirty="0"/>
              <a:t>3. Habilitar medidas de seguridad como antivirus, para proteger los datos en el datacenter.</a:t>
            </a:r>
          </a:p>
          <a:p>
            <a:pPr marL="0" indent="0">
              <a:buNone/>
            </a:pPr>
            <a:r>
              <a:rPr lang="es-BO" dirty="0"/>
              <a:t>4. Implementar una política que especifique los niveles de acceso a datos y aplicación permitida, grado de uso de dispositivos, y qué está prohibido.</a:t>
            </a:r>
          </a:p>
          <a:p>
            <a:pPr marL="0" indent="0">
              <a:buNone/>
            </a:pPr>
            <a:r>
              <a:rPr lang="es-BO" dirty="0"/>
              <a:t>5. Especificar un tiempo de espera para cierre de sesión.</a:t>
            </a:r>
          </a:p>
          <a:p>
            <a:pPr marL="0" indent="0">
              <a:buNone/>
            </a:pPr>
            <a:r>
              <a:rPr lang="es-BO" dirty="0"/>
              <a:t>6. Especificar si la contraseña del dominio será almacenada en el dispositivo o si los usuarios deben ingresarla cada vez que se les requiera acceso.</a:t>
            </a:r>
          </a:p>
          <a:p>
            <a:pPr marL="0" indent="0">
              <a:buNone/>
            </a:pPr>
            <a:r>
              <a:rPr lang="es-BO" dirty="0"/>
              <a:t>7. Determinar los métodos de autenticación de acceso al Gateway: </a:t>
            </a:r>
          </a:p>
          <a:p>
            <a:pPr lvl="1"/>
            <a:r>
              <a:rPr lang="es-BO" dirty="0"/>
              <a:t>Sin autenticación</a:t>
            </a:r>
          </a:p>
          <a:p>
            <a:pPr lvl="1"/>
            <a:r>
              <a:rPr lang="es-BO" dirty="0"/>
              <a:t>Dominio + RSA SecurID</a:t>
            </a:r>
          </a:p>
          <a:p>
            <a:pPr lvl="1"/>
            <a:r>
              <a:rPr lang="es-BO" dirty="0"/>
              <a:t>Solo dominio</a:t>
            </a:r>
          </a:p>
          <a:p>
            <a:pPr lvl="1"/>
            <a:r>
              <a:rPr lang="es-BO" dirty="0"/>
              <a:t>Autenticación SMS</a:t>
            </a:r>
          </a:p>
          <a:p>
            <a:pPr lvl="1"/>
            <a:r>
              <a:rPr lang="es-BO" dirty="0"/>
              <a:t>Solo RSA SecurID</a:t>
            </a:r>
          </a:p>
        </p:txBody>
      </p:sp>
    </p:spTree>
    <p:extLst>
      <p:ext uri="{BB962C8B-B14F-4D97-AF65-F5344CB8AC3E}">
        <p14:creationId xmlns:p14="http://schemas.microsoft.com/office/powerpoint/2010/main" val="40099747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BO" sz="4000" dirty="0"/>
              <a:t>Herramienta de Protección Móvil: BullGuard Mobile Security</a:t>
            </a:r>
          </a:p>
        </p:txBody>
      </p:sp>
      <p:sp>
        <p:nvSpPr>
          <p:cNvPr id="3" name="Marcador de contenido 2"/>
          <p:cNvSpPr>
            <a:spLocks noGrp="1"/>
          </p:cNvSpPr>
          <p:nvPr>
            <p:ph idx="1"/>
          </p:nvPr>
        </p:nvSpPr>
        <p:spPr/>
        <p:txBody>
          <a:bodyPr>
            <a:normAutofit/>
          </a:bodyPr>
          <a:lstStyle/>
          <a:p>
            <a:r>
              <a:rPr lang="es-BO" sz="2800" dirty="0"/>
              <a:t>Tiene un antivirus completo para móviles.</a:t>
            </a:r>
          </a:p>
          <a:p>
            <a:r>
              <a:rPr lang="es-BO" sz="2800" dirty="0"/>
              <a:t>Hace un seguimiento del móvil si es robado o perdido vía GPS, bloquea o limpia la información de él.</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952" y="3180109"/>
            <a:ext cx="4283083" cy="334523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7453328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717" y="3573016"/>
            <a:ext cx="5365753" cy="2985120"/>
          </a:xfrm>
          <a:prstGeom prst="rect">
            <a:avLst/>
          </a:prstGeom>
        </p:spPr>
      </p:pic>
      <p:sp>
        <p:nvSpPr>
          <p:cNvPr id="2" name="Título 1"/>
          <p:cNvSpPr>
            <a:spLocks noGrp="1"/>
          </p:cNvSpPr>
          <p:nvPr>
            <p:ph type="title"/>
          </p:nvPr>
        </p:nvSpPr>
        <p:spPr/>
        <p:txBody>
          <a:bodyPr>
            <a:normAutofit fontScale="90000"/>
          </a:bodyPr>
          <a:lstStyle/>
          <a:p>
            <a:r>
              <a:rPr lang="es-BO" dirty="0"/>
              <a:t>Herramienta de Protección Móvil: Lookout</a:t>
            </a:r>
          </a:p>
        </p:txBody>
      </p:sp>
      <p:sp>
        <p:nvSpPr>
          <p:cNvPr id="3" name="Marcador de contenido 2"/>
          <p:cNvSpPr>
            <a:spLocks noGrp="1"/>
          </p:cNvSpPr>
          <p:nvPr>
            <p:ph idx="1"/>
          </p:nvPr>
        </p:nvSpPr>
        <p:spPr/>
        <p:txBody>
          <a:bodyPr/>
          <a:lstStyle/>
          <a:p>
            <a:r>
              <a:rPr lang="es-BO" dirty="0"/>
              <a:t>Esta herramienta protege al móvil de amenazas en la seguridad y privacidad, realizar respaldos, ayuda a encontrar dispositivos perdidos y permite administrar el móvil remotamente.</a:t>
            </a:r>
          </a:p>
        </p:txBody>
      </p:sp>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5212509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2924944"/>
            <a:ext cx="2416043" cy="3624064"/>
          </a:xfrm>
          <a:prstGeom prst="rect">
            <a:avLst/>
          </a:prstGeom>
        </p:spPr>
      </p:pic>
      <p:sp>
        <p:nvSpPr>
          <p:cNvPr id="2" name="Título 1"/>
          <p:cNvSpPr>
            <a:spLocks noGrp="1"/>
          </p:cNvSpPr>
          <p:nvPr>
            <p:ph type="title"/>
          </p:nvPr>
        </p:nvSpPr>
        <p:spPr/>
        <p:txBody>
          <a:bodyPr>
            <a:normAutofit fontScale="90000"/>
          </a:bodyPr>
          <a:lstStyle/>
          <a:p>
            <a:r>
              <a:rPr lang="es-BO" dirty="0"/>
              <a:t>Herramienta de Protección Móvil: WISeID</a:t>
            </a:r>
          </a:p>
        </p:txBody>
      </p:sp>
      <p:sp>
        <p:nvSpPr>
          <p:cNvPr id="3" name="Marcador de contenido 2"/>
          <p:cNvSpPr>
            <a:spLocks noGrp="1"/>
          </p:cNvSpPr>
          <p:nvPr>
            <p:ph idx="1"/>
          </p:nvPr>
        </p:nvSpPr>
        <p:spPr/>
        <p:txBody>
          <a:bodyPr>
            <a:normAutofit/>
          </a:bodyPr>
          <a:lstStyle/>
          <a:p>
            <a:r>
              <a:rPr lang="es-BO" sz="2800" dirty="0"/>
              <a:t>Se utiliza para cifrar información personal almacenada, Información Personal Identificable (PII: Personally Identifiable Information), PINs, tarjetas de crédito, notas y otra información.</a:t>
            </a:r>
          </a:p>
        </p:txBody>
      </p:sp>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481113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Herramientas de Protección Móvil</a:t>
            </a:r>
          </a:p>
        </p:txBody>
      </p:sp>
      <p:sp>
        <p:nvSpPr>
          <p:cNvPr id="3" name="Marcador de contenido 2"/>
          <p:cNvSpPr>
            <a:spLocks noGrp="1"/>
          </p:cNvSpPr>
          <p:nvPr>
            <p:ph idx="1"/>
          </p:nvPr>
        </p:nvSpPr>
        <p:spPr>
          <a:xfrm>
            <a:off x="457200" y="1600200"/>
            <a:ext cx="8579296" cy="4525963"/>
          </a:xfrm>
        </p:spPr>
        <p:txBody>
          <a:bodyPr>
            <a:normAutofit fontScale="77500" lnSpcReduction="20000"/>
          </a:bodyPr>
          <a:lstStyle/>
          <a:p>
            <a:r>
              <a:rPr lang="en-US" dirty="0"/>
              <a:t>McAfee Mobile Security: </a:t>
            </a:r>
            <a:r>
              <a:rPr lang="en-US" dirty="0">
                <a:hlinkClick r:id="rId2"/>
              </a:rPr>
              <a:t>https://www.mcafeemobilessecurity.com</a:t>
            </a:r>
            <a:r>
              <a:rPr lang="en-US" dirty="0"/>
              <a:t> </a:t>
            </a:r>
          </a:p>
          <a:p>
            <a:r>
              <a:rPr lang="en-US" dirty="0"/>
              <a:t>AVG AntiVirus Pro for Android: </a:t>
            </a:r>
            <a:r>
              <a:rPr lang="en-US" dirty="0">
                <a:hlinkClick r:id="rId3"/>
              </a:rPr>
              <a:t>http://www.avg.com</a:t>
            </a:r>
            <a:r>
              <a:rPr lang="en-US" dirty="0"/>
              <a:t> </a:t>
            </a:r>
          </a:p>
          <a:p>
            <a:r>
              <a:rPr lang="en-US" dirty="0"/>
              <a:t>avast! Mobile Security: </a:t>
            </a:r>
            <a:r>
              <a:rPr lang="en-US" dirty="0">
                <a:hlinkClick r:id="rId4"/>
              </a:rPr>
              <a:t>http://www.avast.com</a:t>
            </a:r>
            <a:r>
              <a:rPr lang="en-US" dirty="0"/>
              <a:t> </a:t>
            </a:r>
          </a:p>
          <a:p>
            <a:r>
              <a:rPr lang="en-US" dirty="0"/>
              <a:t>Norton Mobile Security: </a:t>
            </a:r>
            <a:r>
              <a:rPr lang="en-US" dirty="0">
                <a:hlinkClick r:id="rId5"/>
              </a:rPr>
              <a:t>http://us.norton.com</a:t>
            </a:r>
            <a:r>
              <a:rPr lang="en-US" dirty="0"/>
              <a:t> </a:t>
            </a:r>
          </a:p>
          <a:p>
            <a:r>
              <a:rPr lang="en-US" dirty="0"/>
              <a:t>ESET Mobile Security: </a:t>
            </a:r>
            <a:r>
              <a:rPr lang="en-US" dirty="0">
                <a:hlinkClick r:id="rId6"/>
              </a:rPr>
              <a:t>http://www.eset.com</a:t>
            </a:r>
            <a:r>
              <a:rPr lang="en-US" dirty="0"/>
              <a:t> </a:t>
            </a:r>
          </a:p>
          <a:p>
            <a:r>
              <a:rPr lang="en-US" dirty="0"/>
              <a:t>Kaspersky Mobile Security: </a:t>
            </a:r>
            <a:r>
              <a:rPr lang="en-US" dirty="0">
                <a:hlinkClick r:id="rId7"/>
              </a:rPr>
              <a:t>http://www.kaspersky.com</a:t>
            </a:r>
            <a:r>
              <a:rPr lang="en-US" dirty="0"/>
              <a:t> </a:t>
            </a:r>
          </a:p>
          <a:p>
            <a:r>
              <a:rPr lang="en-US" dirty="0"/>
              <a:t>F-Secure Mobile Security: </a:t>
            </a:r>
            <a:r>
              <a:rPr lang="en-US" dirty="0">
                <a:hlinkClick r:id="rId8"/>
              </a:rPr>
              <a:t>http://www.f-secure.com</a:t>
            </a:r>
            <a:r>
              <a:rPr lang="en-US" dirty="0"/>
              <a:t> </a:t>
            </a:r>
          </a:p>
          <a:p>
            <a:r>
              <a:rPr lang="en-US" dirty="0"/>
              <a:t>Trend Micro Mobite Security: </a:t>
            </a:r>
            <a:r>
              <a:rPr lang="en-US" dirty="0">
                <a:hlinkClick r:id="rId9"/>
              </a:rPr>
              <a:t>http://www.trendmicro.com</a:t>
            </a:r>
            <a:r>
              <a:rPr lang="en-US" dirty="0"/>
              <a:t> </a:t>
            </a:r>
          </a:p>
          <a:p>
            <a:r>
              <a:rPr lang="en-US" dirty="0"/>
              <a:t>Webroot Secure Anywhere Mobile: </a:t>
            </a:r>
            <a:r>
              <a:rPr lang="en-US" dirty="0">
                <a:hlinkClick r:id="rId10"/>
              </a:rPr>
              <a:t>http://www.webroot.com</a:t>
            </a:r>
            <a:r>
              <a:rPr lang="en-US" dirty="0"/>
              <a:t> </a:t>
            </a:r>
          </a:p>
          <a:p>
            <a:r>
              <a:rPr lang="en-US" dirty="0"/>
              <a:t>NetQin Mobile Security: </a:t>
            </a:r>
            <a:r>
              <a:rPr lang="en-US" dirty="0">
                <a:hlinkClick r:id="rId11"/>
              </a:rPr>
              <a:t>http://www.netqin.com</a:t>
            </a:r>
            <a:r>
              <a:rPr lang="en-US" dirty="0"/>
              <a:t> </a:t>
            </a:r>
            <a:endParaRPr lang="es-BO" dirty="0"/>
          </a:p>
        </p:txBody>
      </p:sp>
    </p:spTree>
    <p:extLst>
      <p:ext uri="{BB962C8B-B14F-4D97-AF65-F5344CB8AC3E}">
        <p14:creationId xmlns:p14="http://schemas.microsoft.com/office/powerpoint/2010/main" val="40661418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050" name="Rectangle 2"/>
          <p:cNvSpPr>
            <a:spLocks noGrp="1" noChangeArrowheads="1"/>
          </p:cNvSpPr>
          <p:nvPr>
            <p:ph type="ctrTitle"/>
          </p:nvPr>
        </p:nvSpPr>
        <p:spPr>
          <a:xfrm>
            <a:off x="685800" y="2679055"/>
            <a:ext cx="7772400" cy="1470025"/>
          </a:xfrm>
        </p:spPr>
        <p:txBody>
          <a:bodyPr/>
          <a:lstStyle/>
          <a:p>
            <a:r>
              <a:rPr lang="es-BO" dirty="0"/>
              <a:t>Test de Intrusión para Android</a:t>
            </a:r>
          </a:p>
        </p:txBody>
      </p:sp>
    </p:spTree>
    <p:extLst>
      <p:ext uri="{BB962C8B-B14F-4D97-AF65-F5344CB8AC3E}">
        <p14:creationId xmlns:p14="http://schemas.microsoft.com/office/powerpoint/2010/main" val="5961429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1547664" y="373306"/>
            <a:ext cx="6120680" cy="6184143"/>
          </a:xfrm>
          <a:prstGeom prst="rect">
            <a:avLst/>
          </a:prstGeom>
        </p:spPr>
      </p:pic>
      <p:sp>
        <p:nvSpPr>
          <p:cNvPr id="8"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chemeClr val="bg1">
                  <a:lumMod val="75000"/>
                </a:schemeClr>
              </a:solidFill>
            </a:endParaRPr>
          </a:p>
        </p:txBody>
      </p:sp>
    </p:spTree>
    <p:extLst>
      <p:ext uri="{BB962C8B-B14F-4D97-AF65-F5344CB8AC3E}">
        <p14:creationId xmlns:p14="http://schemas.microsoft.com/office/powerpoint/2010/main" val="13905675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050" name="Rectangle 2"/>
          <p:cNvSpPr>
            <a:spLocks noGrp="1" noChangeArrowheads="1"/>
          </p:cNvSpPr>
          <p:nvPr>
            <p:ph type="ctrTitle"/>
          </p:nvPr>
        </p:nvSpPr>
        <p:spPr>
          <a:xfrm>
            <a:off x="685800" y="2679055"/>
            <a:ext cx="7772400" cy="1470025"/>
          </a:xfrm>
        </p:spPr>
        <p:txBody>
          <a:bodyPr/>
          <a:lstStyle/>
          <a:p>
            <a:r>
              <a:rPr lang="es-BO" dirty="0"/>
              <a:t>Test de Intrusión para iOS</a:t>
            </a:r>
          </a:p>
        </p:txBody>
      </p:sp>
    </p:spTree>
    <p:extLst>
      <p:ext uri="{BB962C8B-B14F-4D97-AF65-F5344CB8AC3E}">
        <p14:creationId xmlns:p14="http://schemas.microsoft.com/office/powerpoint/2010/main" val="85259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Arquitectura de Android</a:t>
            </a:r>
          </a:p>
        </p:txBody>
      </p:sp>
      <p:sp>
        <p:nvSpPr>
          <p:cNvPr id="3" name="Marcador de contenido 2"/>
          <p:cNvSpPr>
            <a:spLocks noGrp="1"/>
          </p:cNvSpPr>
          <p:nvPr>
            <p:ph idx="1"/>
          </p:nvPr>
        </p:nvSpPr>
        <p:spPr/>
        <p:txBody>
          <a:bodyPr/>
          <a:lstStyle/>
          <a:p>
            <a:endParaRPr lang="es-BO" dirty="0"/>
          </a:p>
        </p:txBody>
      </p:sp>
      <p:pic>
        <p:nvPicPr>
          <p:cNvPr id="6" name="Imagen 5"/>
          <p:cNvPicPr>
            <a:picLocks noChangeAspect="1"/>
          </p:cNvPicPr>
          <p:nvPr/>
        </p:nvPicPr>
        <p:blipFill>
          <a:blip r:embed="rId2"/>
          <a:stretch>
            <a:fillRect/>
          </a:stretch>
        </p:blipFill>
        <p:spPr>
          <a:xfrm>
            <a:off x="1946582" y="1600200"/>
            <a:ext cx="5250835" cy="4800469"/>
          </a:xfrm>
          <a:prstGeom prst="rect">
            <a:avLst/>
          </a:prstGeom>
        </p:spPr>
      </p:pic>
      <p:sp>
        <p:nvSpPr>
          <p:cNvPr id="8"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5148111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noFill/>
        </p:spPr>
        <p:txBody>
          <a:bodyPr/>
          <a:lstStyle/>
          <a:p>
            <a:endParaRPr lang="es-BO" dirty="0"/>
          </a:p>
        </p:txBody>
      </p:sp>
      <p:sp>
        <p:nvSpPr>
          <p:cNvPr id="3" name="Marcador de contenido 2"/>
          <p:cNvSpPr>
            <a:spLocks noGrp="1"/>
          </p:cNvSpPr>
          <p:nvPr>
            <p:ph idx="1"/>
          </p:nvPr>
        </p:nvSpPr>
        <p:spPr>
          <a:noFill/>
        </p:spPr>
        <p:txBody>
          <a:bodyPr/>
          <a:lstStyle/>
          <a:p>
            <a:endParaRPr lang="es-BO" dirty="0"/>
          </a:p>
        </p:txBody>
      </p:sp>
      <p:sp>
        <p:nvSpPr>
          <p:cNvPr id="9"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chemeClr val="bg1">
                  <a:lumMod val="75000"/>
                </a:schemeClr>
              </a:solidFill>
            </a:endParaRPr>
          </a:p>
        </p:txBody>
      </p:sp>
      <p:pic>
        <p:nvPicPr>
          <p:cNvPr id="4" name="Imagen 3"/>
          <p:cNvPicPr>
            <a:picLocks noChangeAspect="1"/>
          </p:cNvPicPr>
          <p:nvPr/>
        </p:nvPicPr>
        <p:blipFill>
          <a:blip r:embed="rId2"/>
          <a:stretch>
            <a:fillRect/>
          </a:stretch>
        </p:blipFill>
        <p:spPr>
          <a:xfrm>
            <a:off x="2092480" y="500812"/>
            <a:ext cx="4959040" cy="5856375"/>
          </a:xfrm>
          <a:prstGeom prst="rect">
            <a:avLst/>
          </a:prstGeom>
        </p:spPr>
      </p:pic>
    </p:spTree>
    <p:extLst>
      <p:ext uri="{BB962C8B-B14F-4D97-AF65-F5344CB8AC3E}">
        <p14:creationId xmlns:p14="http://schemas.microsoft.com/office/powerpoint/2010/main" val="15395179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050" name="Rectangle 2"/>
          <p:cNvSpPr>
            <a:spLocks noGrp="1" noChangeArrowheads="1"/>
          </p:cNvSpPr>
          <p:nvPr>
            <p:ph type="ctrTitle"/>
          </p:nvPr>
        </p:nvSpPr>
        <p:spPr>
          <a:xfrm>
            <a:off x="685800" y="2679055"/>
            <a:ext cx="7772400" cy="1470025"/>
          </a:xfrm>
        </p:spPr>
        <p:txBody>
          <a:bodyPr/>
          <a:lstStyle/>
          <a:p>
            <a:r>
              <a:rPr lang="es-BO" dirty="0"/>
              <a:t>Test de Intrusión para Windows Phone</a:t>
            </a:r>
          </a:p>
        </p:txBody>
      </p:sp>
    </p:spTree>
    <p:extLst>
      <p:ext uri="{BB962C8B-B14F-4D97-AF65-F5344CB8AC3E}">
        <p14:creationId xmlns:p14="http://schemas.microsoft.com/office/powerpoint/2010/main" val="25423189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843134" y="833487"/>
            <a:ext cx="7682703" cy="5544616"/>
          </a:xfrm>
          <a:prstGeom prst="rect">
            <a:avLst/>
          </a:prstGeom>
        </p:spPr>
      </p:pic>
      <p:sp>
        <p:nvSpPr>
          <p:cNvPr id="2" name="Título 1"/>
          <p:cNvSpPr>
            <a:spLocks noGrp="1"/>
          </p:cNvSpPr>
          <p:nvPr>
            <p:ph type="title"/>
          </p:nvPr>
        </p:nvSpPr>
        <p:spPr>
          <a:noFill/>
        </p:spPr>
        <p:txBody>
          <a:bodyPr/>
          <a:lstStyle/>
          <a:p>
            <a:endParaRPr lang="es-BO" dirty="0"/>
          </a:p>
        </p:txBody>
      </p:sp>
      <p:sp>
        <p:nvSpPr>
          <p:cNvPr id="3" name="Marcador de contenido 2"/>
          <p:cNvSpPr>
            <a:spLocks noGrp="1"/>
          </p:cNvSpPr>
          <p:nvPr>
            <p:ph idx="1"/>
          </p:nvPr>
        </p:nvSpPr>
        <p:spPr>
          <a:noFill/>
        </p:spPr>
        <p:txBody>
          <a:bodyPr/>
          <a:lstStyle/>
          <a:p>
            <a:endParaRPr lang="es-BO" dirty="0"/>
          </a:p>
        </p:txBody>
      </p:sp>
      <p:sp>
        <p:nvSpPr>
          <p:cNvPr id="7"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chemeClr val="bg1">
                  <a:lumMod val="75000"/>
                </a:schemeClr>
              </a:solidFill>
            </a:endParaRPr>
          </a:p>
        </p:txBody>
      </p:sp>
    </p:spTree>
    <p:extLst>
      <p:ext uri="{BB962C8B-B14F-4D97-AF65-F5344CB8AC3E}">
        <p14:creationId xmlns:p14="http://schemas.microsoft.com/office/powerpoint/2010/main" val="30374257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BO" dirty="0"/>
          </a:p>
        </p:txBody>
      </p:sp>
      <p:sp>
        <p:nvSpPr>
          <p:cNvPr id="3" name="Marcador de contenido 2"/>
          <p:cNvSpPr>
            <a:spLocks noGrp="1"/>
          </p:cNvSpPr>
          <p:nvPr>
            <p:ph idx="1"/>
          </p:nvPr>
        </p:nvSpPr>
        <p:spPr/>
        <p:txBody>
          <a:bodyPr/>
          <a:lstStyle/>
          <a:p>
            <a:endParaRPr lang="es-BO" dirty="0"/>
          </a:p>
        </p:txBody>
      </p:sp>
      <p:sp>
        <p:nvSpPr>
          <p:cNvPr id="4" name="1 Título"/>
          <p:cNvSpPr>
            <a:spLocks noGrp="1"/>
          </p:cNvSpPr>
          <p:nvPr/>
        </p:nvSpPr>
        <p:spPr>
          <a:xfrm>
            <a:off x="457200" y="2857500"/>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r>
              <a:rPr lang="es-BO" dirty="0"/>
              <a:t>Test de Intrusión para BlackBerry</a:t>
            </a:r>
          </a:p>
        </p:txBody>
      </p:sp>
    </p:spTree>
    <p:extLst>
      <p:ext uri="{BB962C8B-B14F-4D97-AF65-F5344CB8AC3E}">
        <p14:creationId xmlns:p14="http://schemas.microsoft.com/office/powerpoint/2010/main" val="5710981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2627367" y="550828"/>
            <a:ext cx="3889265" cy="5756344"/>
          </a:xfrm>
          <a:prstGeom prst="rect">
            <a:avLst/>
          </a:prstGeom>
        </p:spPr>
      </p:pic>
      <p:sp>
        <p:nvSpPr>
          <p:cNvPr id="2" name="Título 1"/>
          <p:cNvSpPr>
            <a:spLocks noGrp="1"/>
          </p:cNvSpPr>
          <p:nvPr>
            <p:ph type="title"/>
          </p:nvPr>
        </p:nvSpPr>
        <p:spPr>
          <a:noFill/>
        </p:spPr>
        <p:txBody>
          <a:bodyPr/>
          <a:lstStyle/>
          <a:p>
            <a:endParaRPr lang="es-BO" dirty="0"/>
          </a:p>
        </p:txBody>
      </p:sp>
      <p:sp>
        <p:nvSpPr>
          <p:cNvPr id="3" name="Marcador de contenido 2"/>
          <p:cNvSpPr>
            <a:spLocks noGrp="1"/>
          </p:cNvSpPr>
          <p:nvPr>
            <p:ph idx="1"/>
          </p:nvPr>
        </p:nvSpPr>
        <p:spPr>
          <a:noFill/>
        </p:spPr>
        <p:txBody>
          <a:bodyPr/>
          <a:lstStyle/>
          <a:p>
            <a:endParaRPr lang="es-BO" dirty="0"/>
          </a:p>
        </p:txBody>
      </p:sp>
      <p:sp>
        <p:nvSpPr>
          <p:cNvPr id="7"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chemeClr val="bg1">
                  <a:lumMod val="75000"/>
                </a:schemeClr>
              </a:solidFill>
            </a:endParaRPr>
          </a:p>
        </p:txBody>
      </p:sp>
    </p:spTree>
    <p:extLst>
      <p:ext uri="{BB962C8B-B14F-4D97-AF65-F5344CB8AC3E}">
        <p14:creationId xmlns:p14="http://schemas.microsoft.com/office/powerpoint/2010/main" val="18487959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050" name="Rectangle 2"/>
          <p:cNvSpPr>
            <a:spLocks noGrp="1" noChangeArrowheads="1"/>
          </p:cNvSpPr>
          <p:nvPr>
            <p:ph type="ctrTitle"/>
          </p:nvPr>
        </p:nvSpPr>
        <p:spPr>
          <a:xfrm>
            <a:off x="685800" y="2679055"/>
            <a:ext cx="7772400" cy="1470025"/>
          </a:xfrm>
        </p:spPr>
        <p:txBody>
          <a:bodyPr/>
          <a:lstStyle/>
          <a:p>
            <a:r>
              <a:rPr lang="es-BO" dirty="0"/>
              <a:t>¡Muchas Gracias!</a:t>
            </a:r>
          </a:p>
        </p:txBody>
      </p:sp>
    </p:spTree>
    <p:extLst>
      <p:ext uri="{BB962C8B-B14F-4D97-AF65-F5344CB8AC3E}">
        <p14:creationId xmlns:p14="http://schemas.microsoft.com/office/powerpoint/2010/main" val="1721147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Arquitectura de Android</a:t>
            </a:r>
          </a:p>
        </p:txBody>
      </p:sp>
      <p:sp>
        <p:nvSpPr>
          <p:cNvPr id="3" name="Marcador de contenido 2"/>
          <p:cNvSpPr>
            <a:spLocks noGrp="1"/>
          </p:cNvSpPr>
          <p:nvPr>
            <p:ph idx="1"/>
          </p:nvPr>
        </p:nvSpPr>
        <p:spPr>
          <a:xfrm>
            <a:off x="457200" y="1600200"/>
            <a:ext cx="8229600" cy="4997152"/>
          </a:xfrm>
        </p:spPr>
        <p:txBody>
          <a:bodyPr>
            <a:normAutofit fontScale="62500" lnSpcReduction="20000"/>
          </a:bodyPr>
          <a:lstStyle/>
          <a:p>
            <a:pPr marL="0" indent="0">
              <a:buNone/>
            </a:pPr>
            <a:r>
              <a:rPr lang="es-BO" b="1" dirty="0"/>
              <a:t>Aplicación: </a:t>
            </a:r>
            <a:r>
              <a:rPr lang="es-BO" dirty="0"/>
              <a:t>Las aplicaciones provistas por Android incluyen: cliente de correo electrónico, SMS, calendario, mapas, navegador, contactos, etc. Estas aplicaciones están escritas en lenguaje Java</a:t>
            </a:r>
          </a:p>
          <a:p>
            <a:pPr marL="0" indent="0">
              <a:buNone/>
            </a:pPr>
            <a:endParaRPr lang="es-BO" dirty="0"/>
          </a:p>
          <a:p>
            <a:pPr marL="0" indent="0">
              <a:buNone/>
            </a:pPr>
            <a:r>
              <a:rPr lang="es-BO" b="1" dirty="0"/>
              <a:t>Marco de Aplicación</a:t>
            </a:r>
          </a:p>
          <a:p>
            <a:pPr lvl="1"/>
            <a:r>
              <a:rPr lang="es-BO" dirty="0"/>
              <a:t>Android al ser una plataforma abierta, los desarrolladores tienen acceso completo a la API que es utilizada por las aplicaciones básicas</a:t>
            </a:r>
          </a:p>
          <a:p>
            <a:pPr lvl="1"/>
            <a:r>
              <a:rPr lang="es-BO" dirty="0"/>
              <a:t>El Sistema de Vista puede ser utilizado para crear listas, grids, text boxes, botones, etc. en la aplicación</a:t>
            </a:r>
          </a:p>
          <a:p>
            <a:pPr lvl="1"/>
            <a:r>
              <a:rPr lang="es-BO" dirty="0"/>
              <a:t>El proveedor de contenidos permite a las aplicaciones acceder a los datos desde otras aplicaciones, con el fin de compartir sus propios datos</a:t>
            </a:r>
          </a:p>
          <a:p>
            <a:pPr lvl="1"/>
            <a:r>
              <a:rPr lang="es-BO" dirty="0"/>
              <a:t>El administrador de recursos aloja los recursos de no-código como cadenas, gráficos, etc.</a:t>
            </a:r>
          </a:p>
          <a:p>
            <a:pPr lvl="1"/>
            <a:r>
              <a:rPr lang="es-BO" dirty="0"/>
              <a:t>El administrador de notificaciones ayuda a las aplicaciones a mostrar mensajes personalizados en la barra de estado</a:t>
            </a:r>
          </a:p>
          <a:p>
            <a:pPr lvl="1"/>
            <a:r>
              <a:rPr lang="es-BO" dirty="0"/>
              <a:t>El administrador de actividades controla el ciclo de vida de las aplicaciones</a:t>
            </a:r>
          </a:p>
          <a:p>
            <a:endParaRPr lang="es-BO" dirty="0"/>
          </a:p>
        </p:txBody>
      </p:sp>
    </p:spTree>
    <p:extLst>
      <p:ext uri="{BB962C8B-B14F-4D97-AF65-F5344CB8AC3E}">
        <p14:creationId xmlns:p14="http://schemas.microsoft.com/office/powerpoint/2010/main" val="4079653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Arquitectura de Android</a:t>
            </a:r>
          </a:p>
        </p:txBody>
      </p:sp>
      <p:sp>
        <p:nvSpPr>
          <p:cNvPr id="3" name="Marcador de contenido 2"/>
          <p:cNvSpPr>
            <a:spLocks noGrp="1"/>
          </p:cNvSpPr>
          <p:nvPr>
            <p:ph idx="1"/>
          </p:nvPr>
        </p:nvSpPr>
        <p:spPr>
          <a:xfrm>
            <a:off x="457200" y="1600200"/>
            <a:ext cx="8229600" cy="4997152"/>
          </a:xfrm>
        </p:spPr>
        <p:txBody>
          <a:bodyPr>
            <a:normAutofit fontScale="92500" lnSpcReduction="20000"/>
          </a:bodyPr>
          <a:lstStyle/>
          <a:p>
            <a:pPr marL="0" indent="0">
              <a:buNone/>
            </a:pPr>
            <a:r>
              <a:rPr lang="es-BO" b="1" dirty="0"/>
              <a:t>Librerías: </a:t>
            </a:r>
            <a:r>
              <a:rPr lang="es-ES" dirty="0"/>
              <a:t>Comprenden cada código que proporciona las características principales de un sistema operativo Android. Por ejemplo, la base de datos de apoyo es proporcionada por la librería SQLite para que una aplicación pueda utilizar para el almacenamiento de datos y funcionalidades para el navegador web proporcionado por el Kit de Biblioteca Web. </a:t>
            </a:r>
          </a:p>
          <a:p>
            <a:pPr marL="0" indent="0">
              <a:buNone/>
            </a:pPr>
            <a:r>
              <a:rPr lang="es-ES" dirty="0"/>
              <a:t>La librería principal de Android incluye el Administrador de superficie, Media Framework, SQLite, OpenGL | ES, FreeType, WebKit, SGL, SSL, licb, SQLite (motor), y LibCoreWeb (motor de navegador web)</a:t>
            </a:r>
            <a:endParaRPr lang="es-BO" dirty="0"/>
          </a:p>
          <a:p>
            <a:endParaRPr lang="es-BO" dirty="0"/>
          </a:p>
        </p:txBody>
      </p:sp>
    </p:spTree>
    <p:extLst>
      <p:ext uri="{BB962C8B-B14F-4D97-AF65-F5344CB8AC3E}">
        <p14:creationId xmlns:p14="http://schemas.microsoft.com/office/powerpoint/2010/main" val="872855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Arquitectura de Android</a:t>
            </a:r>
          </a:p>
        </p:txBody>
      </p:sp>
      <p:sp>
        <p:nvSpPr>
          <p:cNvPr id="3" name="Marcador de contenido 2"/>
          <p:cNvSpPr>
            <a:spLocks noGrp="1"/>
          </p:cNvSpPr>
          <p:nvPr>
            <p:ph idx="1"/>
          </p:nvPr>
        </p:nvSpPr>
        <p:spPr>
          <a:xfrm>
            <a:off x="457200" y="1600200"/>
            <a:ext cx="8229600" cy="4997152"/>
          </a:xfrm>
        </p:spPr>
        <p:txBody>
          <a:bodyPr>
            <a:normAutofit fontScale="70000" lnSpcReduction="20000"/>
          </a:bodyPr>
          <a:lstStyle/>
          <a:p>
            <a:pPr marL="0" indent="0">
              <a:buNone/>
            </a:pPr>
            <a:r>
              <a:rPr lang="es-BO" b="1" dirty="0"/>
              <a:t>Librerías: </a:t>
            </a:r>
            <a:r>
              <a:rPr lang="es-ES" dirty="0"/>
              <a:t>Comprenden cada código que proporciona las características principales de un sistema operativo Android. Por ejemplo, la base de datos de apoyo es proporcionada por la librería SQLite para que una aplicación pueda utilizar para el almacenamiento de datos y funcionalidades para el navegador web proporcionado por el Kit de Biblioteca Web. </a:t>
            </a:r>
          </a:p>
          <a:p>
            <a:pPr marL="0" indent="0">
              <a:buNone/>
            </a:pPr>
            <a:r>
              <a:rPr lang="es-ES" dirty="0"/>
              <a:t>La librería principal de Android incluye el Administrador de superficie, Media Framework, SQLite, OpenGL | ES, FreeType, WebKit, SGL, SSL, licb, SQLite (motor), y LibCoreWeb (motor de navegador web)</a:t>
            </a:r>
          </a:p>
          <a:p>
            <a:pPr marL="0" indent="0">
              <a:buNone/>
            </a:pPr>
            <a:r>
              <a:rPr lang="es-BO" b="1" dirty="0"/>
              <a:t>Android Runtime: </a:t>
            </a:r>
            <a:r>
              <a:rPr lang="es-ES" dirty="0"/>
              <a:t>Incluye librerías básicas y la máquina virtual de Dalvik. El conjunto de librerías básicas permite a los desarrolladores escribir aplicaciones Android utilizando el lenguaje de programación Java. La Máquina virtual Dalvik es de gran ayuda en la ejecución de aplicaciones de Android. Dalvik puede ejecutar múltiples máquinas virtuales de manera eficiente.</a:t>
            </a:r>
            <a:endParaRPr lang="es-BO" b="1" dirty="0"/>
          </a:p>
          <a:p>
            <a:endParaRPr lang="es-BO" dirty="0"/>
          </a:p>
        </p:txBody>
      </p:sp>
    </p:spTree>
    <p:extLst>
      <p:ext uri="{BB962C8B-B14F-4D97-AF65-F5344CB8AC3E}">
        <p14:creationId xmlns:p14="http://schemas.microsoft.com/office/powerpoint/2010/main" val="1758275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Arquitectura de Android</a:t>
            </a:r>
          </a:p>
        </p:txBody>
      </p:sp>
      <p:sp>
        <p:nvSpPr>
          <p:cNvPr id="3" name="Marcador de contenido 2"/>
          <p:cNvSpPr>
            <a:spLocks noGrp="1"/>
          </p:cNvSpPr>
          <p:nvPr>
            <p:ph idx="1"/>
          </p:nvPr>
        </p:nvSpPr>
        <p:spPr>
          <a:xfrm>
            <a:off x="457200" y="1600200"/>
            <a:ext cx="8229600" cy="4997152"/>
          </a:xfrm>
        </p:spPr>
        <p:txBody>
          <a:bodyPr>
            <a:normAutofit lnSpcReduction="10000"/>
          </a:bodyPr>
          <a:lstStyle/>
          <a:p>
            <a:pPr marL="0" indent="0">
              <a:buNone/>
            </a:pPr>
            <a:r>
              <a:rPr lang="es-BO" b="1" dirty="0"/>
              <a:t>Kernel de Linux: </a:t>
            </a:r>
            <a:r>
              <a:rPr lang="es-ES" dirty="0"/>
              <a:t>El sistema operativo Android fue construido basado en el núcleo Linux. Esta capa está formada por todos los controladores de dispositivos de bajo nivel, controlador de pantalla, controlador de cámara, controlador de memoria Flash, controlador Binder (IPC), controlador de teclado, controlador WIFI, controlador de audio, y la administración de energía de varios componentes de hardware de un dispositivo Android .</a:t>
            </a:r>
            <a:endParaRPr lang="es-BO" b="1" dirty="0"/>
          </a:p>
          <a:p>
            <a:endParaRPr lang="es-BO" dirty="0"/>
          </a:p>
        </p:txBody>
      </p:sp>
    </p:spTree>
    <p:extLst>
      <p:ext uri="{BB962C8B-B14F-4D97-AF65-F5344CB8AC3E}">
        <p14:creationId xmlns:p14="http://schemas.microsoft.com/office/powerpoint/2010/main" val="95788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Android Device Administration API</a:t>
            </a:r>
          </a:p>
        </p:txBody>
      </p:sp>
      <p:sp>
        <p:nvSpPr>
          <p:cNvPr id="3" name="Marcador de contenido 2"/>
          <p:cNvSpPr>
            <a:spLocks noGrp="1"/>
          </p:cNvSpPr>
          <p:nvPr>
            <p:ph idx="1"/>
          </p:nvPr>
        </p:nvSpPr>
        <p:spPr/>
        <p:txBody>
          <a:bodyPr>
            <a:normAutofit fontScale="70000" lnSpcReduction="20000"/>
          </a:bodyPr>
          <a:lstStyle/>
          <a:p>
            <a:pPr marL="0" indent="0">
              <a:buNone/>
            </a:pPr>
            <a:r>
              <a:rPr lang="es-BO" dirty="0"/>
              <a:t>El Device Administration API fue introducido en Android 2.2 y provee características administrativas a nivel del Sistema. Estas APIs permiten a los desarrolladores crear aplicaciones seguras.</a:t>
            </a:r>
          </a:p>
          <a:p>
            <a:pPr marL="0" indent="0">
              <a:buNone/>
            </a:pPr>
            <a:endParaRPr lang="es-BO" dirty="0"/>
          </a:p>
          <a:p>
            <a:pPr marL="0" indent="0">
              <a:buNone/>
            </a:pPr>
            <a:r>
              <a:rPr lang="es-BO" dirty="0"/>
              <a:t>Sus características son: Contraseña habilitada, longitud mínima de contraseña, contraseñas alfanuméricas requeridas, contraseñas complejas requeridas en la contraseña, mínimo de letras requeridas en la contraseña, mínimo de letras minúsculas en la contraseña, mínimo de caracteres no-letras requeridas, mínimo de dígitos requeridos, mínimo de símbolos requeridos, mínimo de letras mayúsculas requeridas, tiempo de caducidad de la contraseña, restricción en el historial de las contraseñas, máximo de intentos en la contraseña, máximo de tiempo de inactividad antes de bloquear el dispositivo, requerir cifrado en el almacenamiento, deshabilitar cámara, bloquear dispositivo inmediatamente, limpiar los datos del dispositivo.</a:t>
            </a:r>
          </a:p>
        </p:txBody>
      </p:sp>
    </p:spTree>
    <p:extLst>
      <p:ext uri="{BB962C8B-B14F-4D97-AF65-F5344CB8AC3E}">
        <p14:creationId xmlns:p14="http://schemas.microsoft.com/office/powerpoint/2010/main" val="995289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Android Device Administration API</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2115" y="1600200"/>
            <a:ext cx="3159770"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1413470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Android Rooting</a:t>
            </a:r>
          </a:p>
        </p:txBody>
      </p:sp>
      <p:sp>
        <p:nvSpPr>
          <p:cNvPr id="3" name="Marcador de contenido 2"/>
          <p:cNvSpPr>
            <a:spLocks noGrp="1"/>
          </p:cNvSpPr>
          <p:nvPr>
            <p:ph idx="1"/>
          </p:nvPr>
        </p:nvSpPr>
        <p:spPr>
          <a:xfrm>
            <a:off x="457200" y="1600200"/>
            <a:ext cx="8229600" cy="5257800"/>
          </a:xfrm>
        </p:spPr>
        <p:txBody>
          <a:bodyPr>
            <a:normAutofit fontScale="70000" lnSpcReduction="20000"/>
          </a:bodyPr>
          <a:lstStyle/>
          <a:p>
            <a:pPr marL="0" indent="0">
              <a:buNone/>
            </a:pPr>
            <a:r>
              <a:rPr lang="es-BO" dirty="0"/>
              <a:t>El Rooting permite a los usuarios de Android lograr control privilegiado (conocido como "acceso de superusuario") en el subsistema.</a:t>
            </a:r>
          </a:p>
          <a:p>
            <a:pPr marL="0" indent="0">
              <a:buNone/>
            </a:pPr>
            <a:r>
              <a:rPr lang="es-BO" dirty="0"/>
              <a:t>Este proceso involucra explotar vulnerabilidades en el firmware del dispositivo y copiar el binario SU a una ubicación (ej /system/xbin/su) y obtener acceso con el comando chmod.</a:t>
            </a:r>
          </a:p>
          <a:p>
            <a:pPr marL="0" indent="0">
              <a:buNone/>
            </a:pPr>
            <a:r>
              <a:rPr lang="es-BO" dirty="0"/>
              <a:t>El rooting permite a las aplicaciones ejecutar comandos con privilegios como:</a:t>
            </a:r>
          </a:p>
          <a:p>
            <a:pPr marL="0" indent="0">
              <a:buNone/>
            </a:pPr>
            <a:r>
              <a:rPr lang="es-BO" dirty="0"/>
              <a:t>Modificar o eliminar archivos del sistema, módulos, ROMs (stock firmware) y núcleos; quitar aplicaciones de fabricante (bloatware); acceso en bajo nivel al hardware que típicamente no está disponible en la configuración por defecto; rendimiento mejorado, tethering (atado) wifi y bluetooth; instalar aplicaciones en tarjetas SD; mejor interfaz y teclado.</a:t>
            </a:r>
            <a:br>
              <a:rPr lang="es-BO" dirty="0"/>
            </a:br>
            <a:endParaRPr lang="es-BO" dirty="0"/>
          </a:p>
          <a:p>
            <a:pPr marL="0" indent="0">
              <a:buNone/>
            </a:pPr>
            <a:r>
              <a:rPr lang="es-BO" dirty="0"/>
              <a:t>Los riesgos involucrados al Rooting:</a:t>
            </a:r>
          </a:p>
          <a:p>
            <a:pPr marL="0" indent="0">
              <a:buNone/>
            </a:pPr>
            <a:r>
              <a:rPr lang="es-BO" dirty="0"/>
              <a:t>Pierde garantía; rendimiento pobre; infección malware; brick.</a:t>
            </a:r>
          </a:p>
        </p:txBody>
      </p:sp>
    </p:spTree>
    <p:extLst>
      <p:ext uri="{BB962C8B-B14F-4D97-AF65-F5344CB8AC3E}">
        <p14:creationId xmlns:p14="http://schemas.microsoft.com/office/powerpoint/2010/main" val="1298871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1 Título"/>
          <p:cNvSpPr>
            <a:spLocks noGrp="1"/>
          </p:cNvSpPr>
          <p:nvPr>
            <p:ph type="title"/>
          </p:nvPr>
        </p:nvSpPr>
        <p:spPr/>
        <p:txBody>
          <a:bodyPr>
            <a:normAutofit/>
          </a:bodyPr>
          <a:lstStyle/>
          <a:p>
            <a:r>
              <a:rPr lang="es-BO" dirty="0"/>
              <a:t>Introducción</a:t>
            </a:r>
          </a:p>
        </p:txBody>
      </p:sp>
      <p:sp>
        <p:nvSpPr>
          <p:cNvPr id="3" name="2 Marcador de contenido"/>
          <p:cNvSpPr>
            <a:spLocks noGrp="1"/>
          </p:cNvSpPr>
          <p:nvPr>
            <p:ph idx="1"/>
          </p:nvPr>
        </p:nvSpPr>
        <p:spPr/>
        <p:txBody>
          <a:bodyPr>
            <a:normAutofit fontScale="85000" lnSpcReduction="10000"/>
          </a:bodyPr>
          <a:lstStyle/>
          <a:p>
            <a:pPr marL="0" indent="0">
              <a:buNone/>
            </a:pPr>
            <a:r>
              <a:rPr lang="es-BO" b="1" dirty="0"/>
              <a:t>En 2012 cerca de 17.676 programas malware para móviles fueron detectados durante la primera mitad.</a:t>
            </a:r>
          </a:p>
          <a:p>
            <a:pPr marL="0" indent="0">
              <a:buNone/>
            </a:pPr>
            <a:r>
              <a:rPr lang="es-BO" b="1" dirty="0"/>
              <a:t>Cerca de un cuarto de los malwares vinieron desde China, mientras que el 17% vinieron de Rusia y el 16.5% desde EEUU.</a:t>
            </a:r>
          </a:p>
          <a:p>
            <a:pPr marL="0" indent="0">
              <a:buNone/>
            </a:pPr>
            <a:r>
              <a:rPr lang="es-BO" b="1" dirty="0"/>
              <a:t>El surgimiento de malware para móviles ocurrió al mismo tiempo que China se convirtió en el mercado de smartphones más grande del mundo. Los móviles con Android lideran el mercado con un 68%, de acuerdo con la firma Canalys.</a:t>
            </a:r>
          </a:p>
        </p:txBody>
      </p:sp>
    </p:spTree>
    <p:extLst>
      <p:ext uri="{BB962C8B-B14F-4D97-AF65-F5344CB8AC3E}">
        <p14:creationId xmlns:p14="http://schemas.microsoft.com/office/powerpoint/2010/main" val="488254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Rooteando Teléfonos Android con SuperOneClick</a:t>
            </a:r>
          </a:p>
        </p:txBody>
      </p:sp>
      <p:sp>
        <p:nvSpPr>
          <p:cNvPr id="3" name="Marcador de contenido 2"/>
          <p:cNvSpPr>
            <a:spLocks noGrp="1"/>
          </p:cNvSpPr>
          <p:nvPr>
            <p:ph idx="1"/>
          </p:nvPr>
        </p:nvSpPr>
        <p:spPr/>
        <p:txBody>
          <a:bodyPr>
            <a:normAutofit fontScale="70000" lnSpcReduction="20000"/>
          </a:bodyPr>
          <a:lstStyle/>
          <a:p>
            <a:r>
              <a:rPr lang="es-BO" dirty="0"/>
              <a:t>Conectar el dispositivo Android en el equipo vía USB.</a:t>
            </a:r>
          </a:p>
          <a:p>
            <a:r>
              <a:rPr lang="es-BO" dirty="0"/>
              <a:t>Instalar el controlador si es necesario.</a:t>
            </a:r>
          </a:p>
          <a:p>
            <a:r>
              <a:rPr lang="es-BO" dirty="0"/>
              <a:t>Desconectar y reconectar, pero esta vez seleccionar "change only" para asegurarse de que la tarjeta SD no sea montada.</a:t>
            </a:r>
          </a:p>
          <a:p>
            <a:r>
              <a:rPr lang="es-BO" dirty="0"/>
              <a:t>Ir a Settings, Applications, Develpment, y habilitar USB Debugging para configurar el Android en modo depuración.</a:t>
            </a:r>
          </a:p>
          <a:p>
            <a:r>
              <a:rPr lang="es-BO" dirty="0"/>
              <a:t>Ejecutar SuperOneClick.exe.</a:t>
            </a:r>
          </a:p>
          <a:p>
            <a:r>
              <a:rPr lang="es-BO" dirty="0"/>
              <a:t>Clic en el botón "Root".</a:t>
            </a:r>
          </a:p>
          <a:p>
            <a:r>
              <a:rPr lang="es-BO" dirty="0"/>
              <a:t>Esperar hasta que salga el mensaje "Running a Su test Success!"</a:t>
            </a:r>
          </a:p>
          <a:p>
            <a:r>
              <a:rPr lang="es-BO" dirty="0"/>
              <a:t>Ahora revisar las aplicaciones instaladas en el dispositivo.</a:t>
            </a:r>
          </a:p>
          <a:p>
            <a:r>
              <a:rPr lang="es-BO" dirty="0"/>
              <a:t>El ícono Superuser significa que tenemos acceso de superusuario (reiniciar el dispositivo si es que éste no aparece).</a:t>
            </a:r>
          </a:p>
        </p:txBody>
      </p:sp>
    </p:spTree>
    <p:extLst>
      <p:ext uri="{BB962C8B-B14F-4D97-AF65-F5344CB8AC3E}">
        <p14:creationId xmlns:p14="http://schemas.microsoft.com/office/powerpoint/2010/main" val="96576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BO" sz="4800" dirty="0"/>
              <a:t>Rooteando Teléfonos Android con SuperOneClick</a:t>
            </a:r>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stretch>
            <a:fillRect/>
          </a:stretch>
        </p:blipFill>
        <p:spPr>
          <a:xfrm>
            <a:off x="3563888" y="1862931"/>
            <a:ext cx="2257425" cy="4000500"/>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406613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Rooteando Teléfonos Android con Superboot</a:t>
            </a:r>
          </a:p>
        </p:txBody>
      </p:sp>
      <p:sp>
        <p:nvSpPr>
          <p:cNvPr id="3" name="Marcador de contenido 2"/>
          <p:cNvSpPr>
            <a:spLocks noGrp="1"/>
          </p:cNvSpPr>
          <p:nvPr>
            <p:ph idx="1"/>
          </p:nvPr>
        </p:nvSpPr>
        <p:spPr>
          <a:xfrm>
            <a:off x="457200" y="1600200"/>
            <a:ext cx="8229600" cy="4997152"/>
          </a:xfrm>
        </p:spPr>
        <p:txBody>
          <a:bodyPr>
            <a:noAutofit/>
          </a:bodyPr>
          <a:lstStyle/>
          <a:p>
            <a:pPr marL="0" indent="0">
              <a:buNone/>
            </a:pPr>
            <a:r>
              <a:rPr lang="es-BO" sz="1900" dirty="0"/>
              <a:t>1. Descargar y extraer los archivos de Superboot.</a:t>
            </a:r>
          </a:p>
          <a:p>
            <a:pPr marL="0" indent="0">
              <a:buNone/>
            </a:pPr>
            <a:r>
              <a:rPr lang="es-BO" sz="1900" dirty="0"/>
              <a:t>2. Colocar el teléfono en modo bootloader</a:t>
            </a:r>
          </a:p>
          <a:p>
            <a:pPr lvl="1"/>
            <a:r>
              <a:rPr lang="es-BO" sz="1900" dirty="0"/>
              <a:t>Apagar el dispositivo, quitar la batería, y colocar el cable USB.</a:t>
            </a:r>
          </a:p>
          <a:p>
            <a:pPr lvl="1"/>
            <a:r>
              <a:rPr lang="es-BO" sz="1900" dirty="0"/>
              <a:t>Cuando el ícono de la batería aparezca en la pantalla, volver a colocar la batería.</a:t>
            </a:r>
          </a:p>
          <a:p>
            <a:pPr lvl="1"/>
            <a:r>
              <a:rPr lang="es-BO" sz="1900" dirty="0"/>
              <a:t>Ahora presionar el botón encendido mientras manteiene pulsado el botón de la cámara</a:t>
            </a:r>
          </a:p>
          <a:p>
            <a:pPr lvl="1"/>
            <a:r>
              <a:rPr lang="es-BO" sz="1900" dirty="0"/>
              <a:t>Para teléfonos Android que tienen el trackball, apagar el teléfono y mantener presionado el trackball, luego encender el teléfono.</a:t>
            </a:r>
          </a:p>
          <a:p>
            <a:pPr marL="0" indent="0">
              <a:buNone/>
            </a:pPr>
            <a:r>
              <a:rPr lang="es-BO" sz="1900" dirty="0"/>
              <a:t>3. Dependiendo del S.O. del equipo realizar:</a:t>
            </a:r>
          </a:p>
          <a:p>
            <a:pPr lvl="1"/>
            <a:r>
              <a:rPr lang="es-BO" sz="1900" dirty="0"/>
              <a:t>Windows: Doble clic en "install-superboot-windows.bat".</a:t>
            </a:r>
          </a:p>
          <a:p>
            <a:pPr lvl="1"/>
            <a:r>
              <a:rPr lang="es-BO" sz="1900" dirty="0"/>
              <a:t>Mac y Linux: Abrir una terminal en el directorio donde contenga los archivos y luego ejecutar: chmod +x install-superboot-mac.sh seguido de ./install-superboot-mac.sh</a:t>
            </a:r>
          </a:p>
          <a:p>
            <a:pPr marL="0" indent="0">
              <a:buNone/>
            </a:pPr>
            <a:r>
              <a:rPr lang="es-BO" sz="1900" dirty="0"/>
              <a:t>4. El dispositivo está rooteado.</a:t>
            </a:r>
          </a:p>
        </p:txBody>
      </p:sp>
    </p:spTree>
    <p:extLst>
      <p:ext uri="{BB962C8B-B14F-4D97-AF65-F5344CB8AC3E}">
        <p14:creationId xmlns:p14="http://schemas.microsoft.com/office/powerpoint/2010/main" val="382407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Herramientas de Rooteo de Android</a:t>
            </a:r>
          </a:p>
        </p:txBody>
      </p:sp>
      <p:sp>
        <p:nvSpPr>
          <p:cNvPr id="3" name="Marcador de contenido 2"/>
          <p:cNvSpPr>
            <a:spLocks noGrp="1"/>
          </p:cNvSpPr>
          <p:nvPr>
            <p:ph idx="1"/>
          </p:nvPr>
        </p:nvSpPr>
        <p:spPr>
          <a:xfrm>
            <a:off x="457200" y="1596214"/>
            <a:ext cx="8229600" cy="4569371"/>
          </a:xfrm>
        </p:spPr>
        <p:txBody>
          <a:bodyPr>
            <a:normAutofit/>
          </a:bodyPr>
          <a:lstStyle/>
          <a:p>
            <a:pPr marL="0" indent="0">
              <a:buNone/>
            </a:pPr>
            <a:r>
              <a:rPr lang="es-BO" sz="2800" dirty="0"/>
              <a:t>Además, existen otras herramientas que pueden ser utilizadas para rootear Android:</a:t>
            </a:r>
          </a:p>
          <a:p>
            <a:pPr lvl="1"/>
            <a:r>
              <a:rPr lang="es-BO" sz="2400" dirty="0"/>
              <a:t>Unrevoked: http://unrevoked.com</a:t>
            </a:r>
          </a:p>
          <a:p>
            <a:pPr lvl="1"/>
            <a:r>
              <a:rPr lang="es-BO" sz="2400" dirty="0"/>
              <a:t>Recovery Flasher: http://sites.google.com/site/adlxmod</a:t>
            </a:r>
          </a:p>
          <a:p>
            <a:pPr lvl="1"/>
            <a:r>
              <a:rPr lang="es-BO" sz="2400" dirty="0"/>
              <a:t>Universal Androot: http://forum.xda-developers.com</a:t>
            </a:r>
          </a:p>
          <a:p>
            <a:pPr lvl="1"/>
            <a:r>
              <a:rPr lang="es-BO" sz="2400" dirty="0"/>
              <a:t>Unlock Root: http://www.unlockroot.com</a:t>
            </a:r>
          </a:p>
        </p:txBody>
      </p:sp>
    </p:spTree>
    <p:extLst>
      <p:ext uri="{BB962C8B-B14F-4D97-AF65-F5344CB8AC3E}">
        <p14:creationId xmlns:p14="http://schemas.microsoft.com/office/powerpoint/2010/main" val="3212509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Session Hijacking utilizando DroidSheep</a:t>
            </a:r>
          </a:p>
        </p:txBody>
      </p:sp>
      <p:sp>
        <p:nvSpPr>
          <p:cNvPr id="3" name="Marcador de contenido 2"/>
          <p:cNvSpPr>
            <a:spLocks noGrp="1"/>
          </p:cNvSpPr>
          <p:nvPr>
            <p:ph idx="1"/>
          </p:nvPr>
        </p:nvSpPr>
        <p:spPr/>
        <p:txBody>
          <a:bodyPr>
            <a:normAutofit/>
          </a:bodyPr>
          <a:lstStyle/>
          <a:p>
            <a:r>
              <a:rPr lang="es-BO" sz="2400" dirty="0"/>
              <a:t>Es una herramienta web para realizar session hijacking (sidejacking).</a:t>
            </a:r>
          </a:p>
          <a:p>
            <a:r>
              <a:rPr lang="es-BO" sz="2400" dirty="0"/>
              <a:t>Escucha paquetes HTTP enviados vía wifi (802.11) y extrae los IDs de las sesiones de estos paquetes.</a:t>
            </a:r>
          </a:p>
          <a:p>
            <a:r>
              <a:rPr lang="es-BO" sz="2400" dirty="0"/>
              <a:t>Puede capturar sesiones utilizando la librería libpcap y soporta: Redes abiertas, redes cifradas con WEP, cifradas con WPA y WPA2 (PSK solamente).</a:t>
            </a:r>
          </a:p>
        </p:txBody>
      </p:sp>
    </p:spTree>
    <p:extLst>
      <p:ext uri="{BB962C8B-B14F-4D97-AF65-F5344CB8AC3E}">
        <p14:creationId xmlns:p14="http://schemas.microsoft.com/office/powerpoint/2010/main" val="3748113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Session Hijacking utilizando DroidSheep</a:t>
            </a:r>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1417638"/>
            <a:ext cx="3048000" cy="507682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91960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Sniffer para Android: FaceNiff</a:t>
            </a:r>
          </a:p>
        </p:txBody>
      </p:sp>
      <p:sp>
        <p:nvSpPr>
          <p:cNvPr id="3" name="Marcador de contenido 2"/>
          <p:cNvSpPr>
            <a:spLocks noGrp="1"/>
          </p:cNvSpPr>
          <p:nvPr>
            <p:ph idx="1"/>
          </p:nvPr>
        </p:nvSpPr>
        <p:spPr/>
        <p:txBody>
          <a:bodyPr/>
          <a:lstStyle/>
          <a:p>
            <a:pPr marL="0" indent="0">
              <a:buNone/>
            </a:pPr>
            <a:r>
              <a:rPr lang="es-BO" dirty="0"/>
              <a:t>FaceNiff es una aplicación para Android que permite realizar sniff e interceptar perfiles de sesiones Web solo cuando Wi-Fi no está utilizando EAP, pero debería trabajar sobre cualquier red privada (Open/WEP/WPA-PSK/WPA2-PSK).</a:t>
            </a:r>
          </a:p>
          <a:p>
            <a:pPr marL="0" indent="0">
              <a:buNone/>
            </a:pPr>
            <a:r>
              <a:rPr lang="es-BO" dirty="0"/>
              <a:t>Esta aplicación no funciona si el usuario web utiliza SSL.</a:t>
            </a:r>
          </a:p>
        </p:txBody>
      </p:sp>
    </p:spTree>
    <p:extLst>
      <p:ext uri="{BB962C8B-B14F-4D97-AF65-F5344CB8AC3E}">
        <p14:creationId xmlns:p14="http://schemas.microsoft.com/office/powerpoint/2010/main" val="3776685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Sniffer para Android: FaceNiff</a:t>
            </a:r>
          </a:p>
        </p:txBody>
      </p:sp>
      <p:sp>
        <p:nvSpPr>
          <p:cNvPr id="3" name="Marcador de contenido 2"/>
          <p:cNvSpPr>
            <a:spLocks noGrp="1"/>
          </p:cNvSpPr>
          <p:nvPr>
            <p:ph idx="1"/>
          </p:nvPr>
        </p:nvSpPr>
        <p:spPr/>
        <p:txBody>
          <a:bodyPr/>
          <a:lstStyle/>
          <a:p>
            <a:endParaRPr lang="es-BO" dirty="0"/>
          </a:p>
        </p:txBody>
      </p:sp>
      <p:pic>
        <p:nvPicPr>
          <p:cNvPr id="1026" name="Picture 2" descr="http://www.giga.de/androidnews/i/faceniff-sniffin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72816"/>
            <a:ext cx="7172325" cy="3876675"/>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869482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Troyano para Android: ZitMo (Zeus-in-the-Mobile)</a:t>
            </a:r>
          </a:p>
        </p:txBody>
      </p:sp>
      <p:sp>
        <p:nvSpPr>
          <p:cNvPr id="3" name="Marcador de contenido 2"/>
          <p:cNvSpPr>
            <a:spLocks noGrp="1"/>
          </p:cNvSpPr>
          <p:nvPr>
            <p:ph idx="1"/>
          </p:nvPr>
        </p:nvSpPr>
        <p:spPr/>
        <p:txBody>
          <a:bodyPr/>
          <a:lstStyle/>
          <a:p>
            <a:pPr marL="0" indent="0">
              <a:buNone/>
            </a:pPr>
            <a:r>
              <a:rPr lang="es-BO" dirty="0"/>
              <a:t>Este Troyano malware fue diseñado para robar cuentas bancarias online. Este elude la aplicación segura bancaria o simplemente enviando SMS desde los teléfonos infectados a un móvil de comando y control de propiedad de los cibercriminales.</a:t>
            </a:r>
          </a:p>
        </p:txBody>
      </p:sp>
    </p:spTree>
    <p:extLst>
      <p:ext uri="{BB962C8B-B14F-4D97-AF65-F5344CB8AC3E}">
        <p14:creationId xmlns:p14="http://schemas.microsoft.com/office/powerpoint/2010/main" val="3275495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Troyano para Android: ZitMo (Zeus-in-the-Mobile)</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7856" y="1600200"/>
            <a:ext cx="3048287"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508779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1 Título"/>
          <p:cNvSpPr>
            <a:spLocks noGrp="1"/>
          </p:cNvSpPr>
          <p:nvPr>
            <p:ph type="title"/>
          </p:nvPr>
        </p:nvSpPr>
        <p:spPr/>
        <p:txBody>
          <a:bodyPr/>
          <a:lstStyle/>
          <a:p>
            <a:r>
              <a:rPr lang="es-BO" dirty="0"/>
              <a:t>Terminologías</a:t>
            </a:r>
          </a:p>
        </p:txBody>
      </p:sp>
      <p:sp>
        <p:nvSpPr>
          <p:cNvPr id="3" name="2 Marcador de contenido"/>
          <p:cNvSpPr>
            <a:spLocks noGrp="1"/>
          </p:cNvSpPr>
          <p:nvPr>
            <p:ph idx="1"/>
          </p:nvPr>
        </p:nvSpPr>
        <p:spPr/>
        <p:txBody>
          <a:bodyPr>
            <a:noAutofit/>
          </a:bodyPr>
          <a:lstStyle/>
          <a:p>
            <a:r>
              <a:rPr lang="es-BO" sz="2400" b="1" dirty="0"/>
              <a:t>Stock ROM:</a:t>
            </a:r>
            <a:r>
              <a:rPr lang="es-BO" sz="2400" dirty="0"/>
              <a:t> Es la ROM por defecto (Sistema Operativo) de un dispositivo Android provisto por el fabricante.</a:t>
            </a:r>
          </a:p>
          <a:p>
            <a:r>
              <a:rPr lang="es-BO" sz="2400" b="1" dirty="0"/>
              <a:t>CyanogenMod: </a:t>
            </a:r>
            <a:r>
              <a:rPr lang="es-BO" sz="2400" dirty="0"/>
              <a:t>Es un ROM modificado sin las restricciones impuestas por la ROM original.</a:t>
            </a:r>
          </a:p>
          <a:p>
            <a:r>
              <a:rPr lang="es-BO" sz="2400" b="1" dirty="0"/>
              <a:t>Bricking el dispositivo Móvil: </a:t>
            </a:r>
            <a:r>
              <a:rPr lang="es-BO" sz="2400" dirty="0"/>
              <a:t>Es la alteración del Sistema del dispositivo utilizando rooting o jailbreaking, de manera tal que causa que el dispositivo móvil se vuelva inestable o inoperable</a:t>
            </a:r>
          </a:p>
          <a:p>
            <a:r>
              <a:rPr lang="es-BO" sz="2400" b="1" dirty="0"/>
              <a:t>Trae tu propio dispositivo (BYOD: Bring Your Own Device): </a:t>
            </a:r>
            <a:r>
              <a:rPr lang="es-BO" sz="2400" dirty="0"/>
              <a:t>Es una política de negocios que permite a los empleados llevar sus dispositivos móviles a su trabajo.</a:t>
            </a:r>
          </a:p>
        </p:txBody>
      </p:sp>
    </p:spTree>
    <p:extLst>
      <p:ext uri="{BB962C8B-B14F-4D97-AF65-F5344CB8AC3E}">
        <p14:creationId xmlns:p14="http://schemas.microsoft.com/office/powerpoint/2010/main" val="1818909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Troyano para Android: GingerBreak</a:t>
            </a:r>
          </a:p>
        </p:txBody>
      </p:sp>
      <p:sp>
        <p:nvSpPr>
          <p:cNvPr id="3" name="Marcador de contenido 2"/>
          <p:cNvSpPr>
            <a:spLocks noGrp="1"/>
          </p:cNvSpPr>
          <p:nvPr>
            <p:ph idx="1"/>
          </p:nvPr>
        </p:nvSpPr>
        <p:spPr/>
        <p:txBody>
          <a:bodyPr/>
          <a:lstStyle/>
          <a:p>
            <a:pPr marL="0" indent="0">
              <a:buNone/>
            </a:pPr>
            <a:r>
              <a:rPr lang="es-BO" dirty="0"/>
              <a:t>GingerBreak es un troyano que infecta los dispositivos móviles con Android. Cae y ejecuta otro Troyano detectado como Exploit: </a:t>
            </a:r>
            <a:r>
              <a:rPr lang="es-BO" b="1" dirty="0"/>
              <a:t>"AndroidOS/CVE-2011-1823", </a:t>
            </a:r>
            <a:r>
              <a:rPr lang="es-BO" dirty="0"/>
              <a:t>si éste se ejecuta satisfactoriamente, obtiene privilegios administrativos en el dispositivo.</a:t>
            </a:r>
          </a:p>
          <a:p>
            <a:pPr marL="0" indent="0">
              <a:buNone/>
            </a:pPr>
            <a:endParaRPr lang="es-BO" dirty="0"/>
          </a:p>
        </p:txBody>
      </p:sp>
    </p:spTree>
    <p:extLst>
      <p:ext uri="{BB962C8B-B14F-4D97-AF65-F5344CB8AC3E}">
        <p14:creationId xmlns:p14="http://schemas.microsoft.com/office/powerpoint/2010/main" val="155274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GingerBreak</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628800"/>
            <a:ext cx="3104700"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641911"/>
            <a:ext cx="3210789" cy="4330998"/>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4123005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2207" y="2780928"/>
            <a:ext cx="2285572" cy="3809287"/>
          </a:xfrm>
          <a:prstGeom prst="rect">
            <a:avLst/>
          </a:prstGeom>
        </p:spPr>
      </p:pic>
      <p:sp>
        <p:nvSpPr>
          <p:cNvPr id="2" name="Título 1"/>
          <p:cNvSpPr>
            <a:spLocks noGrp="1"/>
          </p:cNvSpPr>
          <p:nvPr>
            <p:ph type="title"/>
          </p:nvPr>
        </p:nvSpPr>
        <p:spPr/>
        <p:txBody>
          <a:bodyPr>
            <a:normAutofit fontScale="90000"/>
          </a:bodyPr>
          <a:lstStyle/>
          <a:p>
            <a:r>
              <a:rPr lang="es-BO" dirty="0"/>
              <a:t>Troyano para Android: AcnetSteal</a:t>
            </a:r>
          </a:p>
        </p:txBody>
      </p:sp>
      <p:sp>
        <p:nvSpPr>
          <p:cNvPr id="3" name="Marcador de contenido 2"/>
          <p:cNvSpPr>
            <a:spLocks noGrp="1"/>
          </p:cNvSpPr>
          <p:nvPr>
            <p:ph idx="1"/>
          </p:nvPr>
        </p:nvSpPr>
        <p:spPr/>
        <p:txBody>
          <a:bodyPr/>
          <a:lstStyle/>
          <a:p>
            <a:r>
              <a:rPr lang="es-BO" dirty="0"/>
              <a:t>AcnetSteal: Es un programa que recolecta datos e información del dispositivo. Envía información de los contactos a una ubicación remota utilizando el cifrado tripe DES.</a:t>
            </a:r>
          </a:p>
        </p:txBody>
      </p:sp>
    </p:spTree>
    <p:extLst>
      <p:ext uri="{BB962C8B-B14F-4D97-AF65-F5344CB8AC3E}">
        <p14:creationId xmlns:p14="http://schemas.microsoft.com/office/powerpoint/2010/main" val="2927341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3" name="Marcador de contenido 2"/>
          <p:cNvSpPr>
            <a:spLocks noGrp="1"/>
          </p:cNvSpPr>
          <p:nvPr>
            <p:ph idx="1"/>
          </p:nvPr>
        </p:nvSpPr>
        <p:spPr/>
        <p:txBody>
          <a:bodyPr/>
          <a:lstStyle/>
          <a:p>
            <a:r>
              <a:rPr lang="es-BO" dirty="0"/>
              <a:t>Cawitt: Opera silenciosamente en segundo plano obteniendo información del dispositivo para luego enviarla a un servidor remoto. Recolecta información como ID del dispositivo, número IMEI (International Mobile Equipment Identity), número de teléfono, ID BOT, y módulos.</a:t>
            </a:r>
          </a:p>
        </p:txBody>
      </p:sp>
      <p:sp>
        <p:nvSpPr>
          <p:cNvPr id="2" name="Título 1"/>
          <p:cNvSpPr>
            <a:spLocks noGrp="1"/>
          </p:cNvSpPr>
          <p:nvPr>
            <p:ph type="title"/>
          </p:nvPr>
        </p:nvSpPr>
        <p:spPr/>
        <p:txBody>
          <a:bodyPr>
            <a:normAutofit fontScale="90000"/>
          </a:bodyPr>
          <a:lstStyle/>
          <a:p>
            <a:r>
              <a:rPr lang="es-BO" dirty="0"/>
              <a:t>Troyano para Android: Cawitt</a:t>
            </a:r>
          </a:p>
        </p:txBody>
      </p:sp>
    </p:spTree>
    <p:extLst>
      <p:ext uri="{BB962C8B-B14F-4D97-AF65-F5344CB8AC3E}">
        <p14:creationId xmlns:p14="http://schemas.microsoft.com/office/powerpoint/2010/main" val="917561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Cawitt</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772816"/>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772816"/>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804170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Troyano para Android: Frogonal</a:t>
            </a:r>
          </a:p>
        </p:txBody>
      </p:sp>
      <p:sp>
        <p:nvSpPr>
          <p:cNvPr id="3" name="Marcador de contenido 2"/>
          <p:cNvSpPr>
            <a:spLocks noGrp="1"/>
          </p:cNvSpPr>
          <p:nvPr>
            <p:ph idx="1"/>
          </p:nvPr>
        </p:nvSpPr>
        <p:spPr/>
        <p:txBody>
          <a:bodyPr/>
          <a:lstStyle/>
          <a:p>
            <a:r>
              <a:rPr lang="es-BO" dirty="0"/>
              <a:t>Frogonal: Es una versión reempaquetada de una aplicación original donde sus funcionalidades extra son utilizadas para propósitos maliciosos. Extrae información como Identificación de la aplicación del troyano, número de teléfono, número IMEI, serial SIM, modelo del dispositivo, versión del Sistema Operativo, disponibilidad root.</a:t>
            </a:r>
          </a:p>
        </p:txBody>
      </p:sp>
    </p:spTree>
    <p:extLst>
      <p:ext uri="{BB962C8B-B14F-4D97-AF65-F5344CB8AC3E}">
        <p14:creationId xmlns:p14="http://schemas.microsoft.com/office/powerpoint/2010/main" val="2946825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Frogonal</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611853"/>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628799"/>
            <a:ext cx="2715578" cy="4525963"/>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730636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Troyano para Android: Gamex</a:t>
            </a:r>
          </a:p>
        </p:txBody>
      </p:sp>
      <p:sp>
        <p:nvSpPr>
          <p:cNvPr id="3" name="Marcador de contenido 2"/>
          <p:cNvSpPr>
            <a:spLocks noGrp="1"/>
          </p:cNvSpPr>
          <p:nvPr>
            <p:ph idx="1"/>
          </p:nvPr>
        </p:nvSpPr>
        <p:spPr/>
        <p:txBody>
          <a:bodyPr>
            <a:normAutofit fontScale="92500" lnSpcReduction="10000"/>
          </a:bodyPr>
          <a:lstStyle/>
          <a:p>
            <a:r>
              <a:rPr lang="es-BO" dirty="0"/>
              <a:t>Gamex: Esconde sus componentes maliciosos dentro del archivo empaquetado. Una vez que obtiene acceso root por parte del usuario, se conecta a un servidor de comando y control (C&amp;C) para descargar mas aplicaciones y luego enviar los números IMEI e IMSI. También establece conexión a un vínculo externo que contiene un archivo APK reempaquetado, y procede a descargar e instalar el archivo.</a:t>
            </a:r>
          </a:p>
        </p:txBody>
      </p:sp>
    </p:spTree>
    <p:extLst>
      <p:ext uri="{BB962C8B-B14F-4D97-AF65-F5344CB8AC3E}">
        <p14:creationId xmlns:p14="http://schemas.microsoft.com/office/powerpoint/2010/main" val="2622066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Gamex</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608940"/>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608940"/>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1910408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Troyano para Android: KabStamper</a:t>
            </a:r>
          </a:p>
        </p:txBody>
      </p:sp>
      <p:sp>
        <p:nvSpPr>
          <p:cNvPr id="3" name="Marcador de contenido 2"/>
          <p:cNvSpPr>
            <a:spLocks noGrp="1"/>
          </p:cNvSpPr>
          <p:nvPr>
            <p:ph idx="1"/>
          </p:nvPr>
        </p:nvSpPr>
        <p:spPr/>
        <p:txBody>
          <a:bodyPr>
            <a:normAutofit fontScale="92500" lnSpcReduction="10000"/>
          </a:bodyPr>
          <a:lstStyle/>
          <a:p>
            <a:r>
              <a:rPr lang="es-BO" dirty="0"/>
              <a:t>Kabstamper: Es un malware distribuido por aplicaciones con troyanos que entrega noticias y videos en el grupo AKB48. Su código es muy destructivo ya que destruye (valga la redundancia) imágenes encontradas en tarjetas SD, DCIM, carpeta de la cámara, etc. Cada cinco minutos, el malware revisa su carpeta y la modifica cada imagen encontrada sobrescribiéndola con una imagen predefinida.</a:t>
            </a:r>
          </a:p>
        </p:txBody>
      </p:sp>
    </p:spTree>
    <p:extLst>
      <p:ext uri="{BB962C8B-B14F-4D97-AF65-F5344CB8AC3E}">
        <p14:creationId xmlns:p14="http://schemas.microsoft.com/office/powerpoint/2010/main" val="944823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3" name="2 Marcador de contenido"/>
          <p:cNvSpPr>
            <a:spLocks noGrp="1"/>
          </p:cNvSpPr>
          <p:nvPr>
            <p:ph idx="1"/>
          </p:nvPr>
        </p:nvSpPr>
        <p:spPr/>
        <p:txBody>
          <a:bodyPr>
            <a:normAutofit fontScale="77500" lnSpcReduction="20000"/>
          </a:bodyPr>
          <a:lstStyle/>
          <a:p>
            <a:pPr marL="0" indent="0">
              <a:buNone/>
            </a:pPr>
            <a:r>
              <a:rPr lang="es-ES" sz="2400" b="1" dirty="0"/>
              <a:t>Exfiltración de Datos:</a:t>
            </a:r>
            <a:br>
              <a:rPr lang="es-ES" sz="2400" dirty="0"/>
            </a:br>
            <a:r>
              <a:rPr lang="es-ES" sz="2400" dirty="0"/>
              <a:t>- Datos extraídos del FLUJO de Datos y de Correo electrónico.</a:t>
            </a:r>
            <a:br>
              <a:rPr lang="es-ES" sz="2400" dirty="0"/>
            </a:br>
            <a:r>
              <a:rPr lang="es-ES" sz="2400" dirty="0"/>
              <a:t>- Pantalla y captura de imágenes Impresas.</a:t>
            </a:r>
            <a:br>
              <a:rPr lang="es-ES" sz="2400" dirty="0"/>
            </a:br>
            <a:r>
              <a:rPr lang="es-ES" sz="2400" dirty="0"/>
              <a:t>- Copia de la clave USB y pérdida de la copia de seguridad.</a:t>
            </a:r>
            <a:br>
              <a:rPr lang="es-ES" sz="2400" dirty="0"/>
            </a:br>
            <a:br>
              <a:rPr lang="es-ES" sz="2400" dirty="0"/>
            </a:br>
            <a:r>
              <a:rPr lang="es-ES" sz="2400" b="1" dirty="0"/>
              <a:t>Manipulación de datos:</a:t>
            </a:r>
            <a:br>
              <a:rPr lang="es-ES" sz="2400" dirty="0"/>
            </a:br>
            <a:r>
              <a:rPr lang="es-ES" sz="2400" dirty="0"/>
              <a:t>- Modificación por otra aplicación.</a:t>
            </a:r>
            <a:br>
              <a:rPr lang="es-ES" sz="2400" dirty="0"/>
            </a:br>
            <a:r>
              <a:rPr lang="es-ES" sz="2400" dirty="0"/>
              <a:t>- Intentos de sabotaje sin ser detectados.</a:t>
            </a:r>
            <a:br>
              <a:rPr lang="es-ES" sz="2400" dirty="0"/>
            </a:br>
            <a:r>
              <a:rPr lang="es-ES" sz="2400" dirty="0"/>
              <a:t>- Jail-broken dispositivo.</a:t>
            </a:r>
            <a:br>
              <a:rPr lang="es-ES" sz="2400" dirty="0"/>
            </a:br>
            <a:br>
              <a:rPr lang="es-ES" sz="2400" dirty="0"/>
            </a:br>
            <a:r>
              <a:rPr lang="es-ES" sz="2400" b="1" dirty="0"/>
              <a:t>La pérdida de datos:</a:t>
            </a:r>
            <a:br>
              <a:rPr lang="es-ES" sz="2400" dirty="0"/>
            </a:br>
            <a:r>
              <a:rPr lang="es-ES" sz="2400" dirty="0"/>
              <a:t>- Vulnerabilidades de aplicaciones.</a:t>
            </a:r>
            <a:br>
              <a:rPr lang="es-ES" sz="2400" dirty="0"/>
            </a:br>
            <a:r>
              <a:rPr lang="es-ES" sz="2400" dirty="0"/>
              <a:t>- Acceso físico no aprobado.</a:t>
            </a:r>
            <a:br>
              <a:rPr lang="es-ES" sz="2400" dirty="0"/>
            </a:br>
            <a:r>
              <a:rPr lang="es-ES" sz="2400" dirty="0"/>
              <a:t>- Pérdida del dispositivo.</a:t>
            </a:r>
            <a:br>
              <a:rPr lang="es-ES" sz="2400" dirty="0"/>
            </a:br>
            <a:br>
              <a:rPr lang="es-ES" sz="2400" dirty="0"/>
            </a:br>
            <a:r>
              <a:rPr lang="es-ES" sz="2400" b="1" dirty="0"/>
              <a:t>Malware:</a:t>
            </a:r>
            <a:br>
              <a:rPr lang="es-ES" sz="2400" dirty="0"/>
            </a:br>
            <a:r>
              <a:rPr lang="es-ES" sz="2400" dirty="0"/>
              <a:t>- Virus Y Rootkits.</a:t>
            </a:r>
            <a:br>
              <a:rPr lang="es-ES" sz="2400" dirty="0"/>
            </a:br>
            <a:r>
              <a:rPr lang="es-ES" sz="2400" dirty="0"/>
              <a:t>- Modificación de Aplicación.</a:t>
            </a:r>
            <a:br>
              <a:rPr lang="es-ES" sz="2400" dirty="0"/>
            </a:br>
            <a:r>
              <a:rPr lang="es-ES" sz="2400" dirty="0"/>
              <a:t>- Modificación de Sistema Operativo.</a:t>
            </a:r>
            <a:endParaRPr lang="es-BO" dirty="0"/>
          </a:p>
        </p:txBody>
      </p:sp>
      <p:sp>
        <p:nvSpPr>
          <p:cNvPr id="2" name="1 Título"/>
          <p:cNvSpPr>
            <a:spLocks noGrp="1"/>
          </p:cNvSpPr>
          <p:nvPr>
            <p:ph type="title"/>
          </p:nvPr>
        </p:nvSpPr>
        <p:spPr/>
        <p:txBody>
          <a:bodyPr/>
          <a:lstStyle/>
          <a:p>
            <a:r>
              <a:rPr lang="es-BO" dirty="0"/>
              <a:t>Vectores de ataque</a:t>
            </a:r>
          </a:p>
        </p:txBody>
      </p:sp>
    </p:spTree>
    <p:extLst>
      <p:ext uri="{BB962C8B-B14F-4D97-AF65-F5344CB8AC3E}">
        <p14:creationId xmlns:p14="http://schemas.microsoft.com/office/powerpoint/2010/main" val="409924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KabStamper</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025" y="2348880"/>
            <a:ext cx="3513975" cy="2908920"/>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556792"/>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809638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Troyano para Android: Mania</a:t>
            </a:r>
          </a:p>
        </p:txBody>
      </p:sp>
      <p:sp>
        <p:nvSpPr>
          <p:cNvPr id="3" name="Marcador de contenido 2"/>
          <p:cNvSpPr>
            <a:spLocks noGrp="1"/>
          </p:cNvSpPr>
          <p:nvPr>
            <p:ph idx="1"/>
          </p:nvPr>
        </p:nvSpPr>
        <p:spPr/>
        <p:txBody>
          <a:bodyPr/>
          <a:lstStyle/>
          <a:p>
            <a:r>
              <a:rPr lang="es-BO" dirty="0"/>
              <a:t>Mania: Es un malware que envía SMS con el contenido "tel" o "quiz" al número 84242. Cualquier respuesta a este número es redirigido a otro dispositivo para prevenir que el usuario sospeche. Es conocido por utilizar una técnica de "troyanización", donde es reempaquetado con otra aplicación original para engañar a las víctimas.</a:t>
            </a:r>
          </a:p>
        </p:txBody>
      </p:sp>
    </p:spTree>
    <p:extLst>
      <p:ext uri="{BB962C8B-B14F-4D97-AF65-F5344CB8AC3E}">
        <p14:creationId xmlns:p14="http://schemas.microsoft.com/office/powerpoint/2010/main" val="4278455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Mania</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628799"/>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1510531"/>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999358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Troyano para Android: PremiumSMS</a:t>
            </a:r>
          </a:p>
        </p:txBody>
      </p:sp>
      <p:sp>
        <p:nvSpPr>
          <p:cNvPr id="3" name="Marcador de contenido 2"/>
          <p:cNvSpPr>
            <a:spLocks noGrp="1"/>
          </p:cNvSpPr>
          <p:nvPr>
            <p:ph idx="1"/>
          </p:nvPr>
        </p:nvSpPr>
        <p:spPr>
          <a:xfrm>
            <a:off x="457200" y="1600200"/>
            <a:ext cx="8229600" cy="4925144"/>
          </a:xfrm>
        </p:spPr>
        <p:txBody>
          <a:bodyPr>
            <a:normAutofit fontScale="85000" lnSpcReduction="20000"/>
          </a:bodyPr>
          <a:lstStyle/>
          <a:p>
            <a:r>
              <a:rPr lang="es-BO" dirty="0"/>
              <a:t>PremiumSMS: </a:t>
            </a:r>
            <a:r>
              <a:rPr lang="es-ES" dirty="0"/>
              <a:t>es un troyano que recoge beneficios de sus actividades de envío de SMS. Tiene un archivo de configuración que contiene datos sobre el contenido de los mensajes SMS y los numbres de sus receptores.</a:t>
            </a:r>
          </a:p>
          <a:p>
            <a:r>
              <a:rPr lang="es-ES" dirty="0"/>
              <a:t>Ejemplo:</a:t>
            </a:r>
          </a:p>
          <a:p>
            <a:r>
              <a:rPr lang="es-BO" dirty="0"/>
              <a:t>PremiumSMS: </a:t>
            </a:r>
          </a:p>
          <a:p>
            <a:pPr lvl="1"/>
            <a:r>
              <a:rPr lang="es-BO" dirty="0"/>
              <a:t>1. Número: 1151</a:t>
            </a:r>
          </a:p>
          <a:p>
            <a:pPr lvl="1"/>
            <a:r>
              <a:rPr lang="es-BO" dirty="0"/>
              <a:t>Contenido: 692046 169 BG QCb5T3w</a:t>
            </a:r>
          </a:p>
          <a:p>
            <a:pPr lvl="1"/>
            <a:r>
              <a:rPr lang="es-BO" dirty="0"/>
              <a:t>2. Número: 1161</a:t>
            </a:r>
          </a:p>
          <a:p>
            <a:pPr lvl="1"/>
            <a:r>
              <a:rPr lang="es-BO" dirty="0"/>
              <a:t>Contenido: 692046 169 BG QCb5T3w</a:t>
            </a:r>
          </a:p>
          <a:p>
            <a:pPr lvl="1"/>
            <a:r>
              <a:rPr lang="es-BO" dirty="0"/>
              <a:t>3. Número: 3381</a:t>
            </a:r>
          </a:p>
          <a:p>
            <a:pPr lvl="1"/>
            <a:r>
              <a:rPr lang="es-BO" dirty="0"/>
              <a:t>Contenido: 692046 169 BG QCb5T3w</a:t>
            </a:r>
          </a:p>
        </p:txBody>
      </p:sp>
    </p:spTree>
    <p:extLst>
      <p:ext uri="{BB962C8B-B14F-4D97-AF65-F5344CB8AC3E}">
        <p14:creationId xmlns:p14="http://schemas.microsoft.com/office/powerpoint/2010/main" val="3348151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Troyano para Android: SMSSpy</a:t>
            </a:r>
          </a:p>
        </p:txBody>
      </p:sp>
      <p:sp>
        <p:nvSpPr>
          <p:cNvPr id="3" name="Marcador de contenido 2"/>
          <p:cNvSpPr>
            <a:spLocks noGrp="1"/>
          </p:cNvSpPr>
          <p:nvPr>
            <p:ph idx="1"/>
          </p:nvPr>
        </p:nvSpPr>
        <p:spPr/>
        <p:txBody>
          <a:bodyPr/>
          <a:lstStyle/>
          <a:p>
            <a:r>
              <a:rPr lang="es-BO" dirty="0"/>
              <a:t>SmsSpy. Posee una suite de aplicaciones de seguridad Android que registra todos los mensajes SMS recibidos dentro de una base de datos. Este malware apunta a clientes bancarios en España donde por spamm envía un mensaje de Protección de Seguridad Extra para el móvil.</a:t>
            </a:r>
          </a:p>
        </p:txBody>
      </p:sp>
    </p:spTree>
    <p:extLst>
      <p:ext uri="{BB962C8B-B14F-4D97-AF65-F5344CB8AC3E}">
        <p14:creationId xmlns:p14="http://schemas.microsoft.com/office/powerpoint/2010/main" val="1979123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SMSSpy</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628800"/>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1628800"/>
            <a:ext cx="2715578" cy="4525963"/>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086607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Troyano para Android: DroidLive SMS</a:t>
            </a:r>
          </a:p>
        </p:txBody>
      </p:sp>
      <p:sp>
        <p:nvSpPr>
          <p:cNvPr id="3" name="Marcador de contenido 2"/>
          <p:cNvSpPr>
            <a:spLocks noGrp="1"/>
          </p:cNvSpPr>
          <p:nvPr>
            <p:ph idx="1"/>
          </p:nvPr>
        </p:nvSpPr>
        <p:spPr/>
        <p:txBody>
          <a:bodyPr/>
          <a:lstStyle/>
          <a:p>
            <a:r>
              <a:rPr lang="es-BO" dirty="0"/>
              <a:t>DroidLive se enmascara como una biblioteca de Google, intenta utilizar el API de Administración de Dispositivo. Intenta instalarse por si mismo como una aplicación de administración de dispositivo, y es capaz de aprovechar los datos personales y la realización de una mezcla de actividades nefastas en dispositivos móviles Android.</a:t>
            </a:r>
          </a:p>
        </p:txBody>
      </p:sp>
    </p:spTree>
    <p:extLst>
      <p:ext uri="{BB962C8B-B14F-4D97-AF65-F5344CB8AC3E}">
        <p14:creationId xmlns:p14="http://schemas.microsoft.com/office/powerpoint/2010/main" val="2938327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DroidLive SMS</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304206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Troyano para Android: UpdtKiller</a:t>
            </a:r>
          </a:p>
        </p:txBody>
      </p:sp>
      <p:sp>
        <p:nvSpPr>
          <p:cNvPr id="3" name="Marcador de contenido 2"/>
          <p:cNvSpPr>
            <a:spLocks noGrp="1"/>
          </p:cNvSpPr>
          <p:nvPr>
            <p:ph idx="1"/>
          </p:nvPr>
        </p:nvSpPr>
        <p:spPr/>
        <p:txBody>
          <a:bodyPr/>
          <a:lstStyle/>
          <a:p>
            <a:r>
              <a:rPr lang="es-BO" dirty="0"/>
              <a:t>UpdtKiller: Se conecta a un servidor de comando y control (C&amp;C), desde donde recibe comandos y envía información del usuario. Este malware también es capaz de matar procesos de antivirus, y así evitar ser detectado.</a:t>
            </a:r>
          </a:p>
        </p:txBody>
      </p:sp>
    </p:spTree>
    <p:extLst>
      <p:ext uri="{BB962C8B-B14F-4D97-AF65-F5344CB8AC3E}">
        <p14:creationId xmlns:p14="http://schemas.microsoft.com/office/powerpoint/2010/main" val="115908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UpdtKiller</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700807"/>
            <a:ext cx="2715577" cy="4525963"/>
          </a:xfr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1582539"/>
            <a:ext cx="2857500" cy="4762500"/>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509911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Vulnerabilidades y Riesgos</a:t>
            </a:r>
          </a:p>
        </p:txBody>
      </p:sp>
      <p:sp>
        <p:nvSpPr>
          <p:cNvPr id="3" name="Marcador de contenido 2"/>
          <p:cNvSpPr>
            <a:spLocks noGrp="1"/>
          </p:cNvSpPr>
          <p:nvPr>
            <p:ph idx="1"/>
          </p:nvPr>
        </p:nvSpPr>
        <p:spPr/>
        <p:txBody>
          <a:bodyPr>
            <a:normAutofit lnSpcReduction="10000"/>
          </a:bodyPr>
          <a:lstStyle/>
          <a:p>
            <a:r>
              <a:rPr lang="es-BO" dirty="0"/>
              <a:t>Las nuevas funcionalidades amplifican la atracción de las plataformas utilizadas en los dispositivos móviles, pues, proveen una fácil ruta para que los atacantes lancen ataques y explotaciones. Los atacantes utilizan distintas tecnologías como Android y otras instancias múltiples para insertar aplicaciones maliciosas con una funcionalidad oculta que puede obtener información sensible del usuario. </a:t>
            </a:r>
          </a:p>
        </p:txBody>
      </p:sp>
    </p:spTree>
    <p:extLst>
      <p:ext uri="{BB962C8B-B14F-4D97-AF65-F5344CB8AC3E}">
        <p14:creationId xmlns:p14="http://schemas.microsoft.com/office/powerpoint/2010/main" val="2981444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Troyano para Android: FakeToken</a:t>
            </a:r>
          </a:p>
        </p:txBody>
      </p:sp>
      <p:sp>
        <p:nvSpPr>
          <p:cNvPr id="3" name="Marcador de contenido 2"/>
          <p:cNvSpPr>
            <a:spLocks noGrp="1"/>
          </p:cNvSpPr>
          <p:nvPr>
            <p:ph idx="1"/>
          </p:nvPr>
        </p:nvSpPr>
        <p:spPr/>
        <p:txBody>
          <a:bodyPr>
            <a:normAutofit fontScale="92500"/>
          </a:bodyPr>
          <a:lstStyle/>
          <a:p>
            <a:r>
              <a:rPr lang="es-BO" dirty="0"/>
              <a:t>FakeToken roba factores de autenticación y banco (Contraseña de Internet y mTAN) directamente desde el dispositivo. </a:t>
            </a:r>
          </a:p>
          <a:p>
            <a:r>
              <a:rPr lang="es-BO" dirty="0"/>
              <a:t>A través de correos phishing, inyectando páginas web, e inyectando páginas web phishing, puede ser enviador por el banco, puede simular ser una aplicación segura, y puede redirigir a usuarios a un falso vendedor que ofrece "eBanking SMS Guard".</a:t>
            </a:r>
          </a:p>
        </p:txBody>
      </p:sp>
    </p:spTree>
    <p:extLst>
      <p:ext uri="{BB962C8B-B14F-4D97-AF65-F5344CB8AC3E}">
        <p14:creationId xmlns:p14="http://schemas.microsoft.com/office/powerpoint/2010/main" val="2148628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Troyano para Android: FakeToken</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7917" y="2010310"/>
            <a:ext cx="5668166" cy="3705742"/>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57819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Asegurando dispositivos Android</a:t>
            </a:r>
          </a:p>
        </p:txBody>
      </p:sp>
      <p:sp>
        <p:nvSpPr>
          <p:cNvPr id="3" name="Marcador de contenido 2"/>
          <p:cNvSpPr>
            <a:spLocks noGrp="1"/>
          </p:cNvSpPr>
          <p:nvPr>
            <p:ph idx="1"/>
          </p:nvPr>
        </p:nvSpPr>
        <p:spPr>
          <a:xfrm>
            <a:off x="457200" y="1600200"/>
            <a:ext cx="8229600" cy="4997152"/>
          </a:xfrm>
        </p:spPr>
        <p:txBody>
          <a:bodyPr>
            <a:normAutofit fontScale="77500" lnSpcReduction="20000"/>
          </a:bodyPr>
          <a:lstStyle/>
          <a:p>
            <a:r>
              <a:rPr lang="es-BO" dirty="0"/>
              <a:t>Habilitar el bloqueo de pantalla en su dispositivo Android.</a:t>
            </a:r>
          </a:p>
          <a:p>
            <a:r>
              <a:rPr lang="es-BO" dirty="0"/>
              <a:t>Nunca rootear el dispositivo.</a:t>
            </a:r>
          </a:p>
          <a:p>
            <a:r>
              <a:rPr lang="es-BO" dirty="0"/>
              <a:t>Descargar aplicaciones solo del market oficial.</a:t>
            </a:r>
          </a:p>
          <a:p>
            <a:r>
              <a:rPr lang="es-BO" dirty="0"/>
              <a:t>Mantener su dispositivo actualizado con un software de A.V. para Android.</a:t>
            </a:r>
          </a:p>
          <a:p>
            <a:r>
              <a:rPr lang="es-BO" dirty="0"/>
              <a:t>No descargar aplicaciones APK (Android Package Files) directamente.</a:t>
            </a:r>
          </a:p>
          <a:p>
            <a:r>
              <a:rPr lang="es-BO" dirty="0"/>
              <a:t>Mantener actualizado el Sistema.</a:t>
            </a:r>
          </a:p>
          <a:p>
            <a:r>
              <a:rPr lang="es-BO" dirty="0"/>
              <a:t>Utilizar Protectores Android gratuitos donde pueda asignar contraseñas a los mensajes de texto, cuentas de correos electrónicos, etc.</a:t>
            </a:r>
          </a:p>
          <a:p>
            <a:r>
              <a:rPr lang="es-BO" dirty="0"/>
              <a:t>Personalizar su pantalla bloqueada con información del usuario.</a:t>
            </a:r>
          </a:p>
        </p:txBody>
      </p:sp>
    </p:spTree>
    <p:extLst>
      <p:ext uri="{BB962C8B-B14F-4D97-AF65-F5344CB8AC3E}">
        <p14:creationId xmlns:p14="http://schemas.microsoft.com/office/powerpoint/2010/main" val="1562605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Política de Aplicaciones de Dispositivo Google</a:t>
            </a:r>
          </a:p>
        </p:txBody>
      </p:sp>
      <p:sp>
        <p:nvSpPr>
          <p:cNvPr id="3" name="Marcador de contenido 2"/>
          <p:cNvSpPr>
            <a:spLocks noGrp="1"/>
          </p:cNvSpPr>
          <p:nvPr>
            <p:ph idx="1"/>
          </p:nvPr>
        </p:nvSpPr>
        <p:spPr>
          <a:xfrm>
            <a:off x="457200" y="1600200"/>
            <a:ext cx="8229600" cy="4997152"/>
          </a:xfrm>
        </p:spPr>
        <p:txBody>
          <a:bodyPr>
            <a:normAutofit fontScale="70000" lnSpcReduction="20000"/>
          </a:bodyPr>
          <a:lstStyle/>
          <a:p>
            <a:pPr marL="0" indent="0">
              <a:buNone/>
            </a:pPr>
            <a:r>
              <a:rPr lang="es-ES" dirty="0"/>
              <a:t>Esta política permite al administrador de Google Apps del dominio establecer políticas de seguridad para su dispositivo Android.</a:t>
            </a:r>
            <a:br>
              <a:rPr lang="es-ES" dirty="0"/>
            </a:br>
            <a:endParaRPr lang="es-ES" dirty="0"/>
          </a:p>
          <a:p>
            <a:pPr marL="0" indent="0">
              <a:buNone/>
            </a:pPr>
            <a:r>
              <a:rPr lang="es-ES" dirty="0"/>
              <a:t>Se trata de una aplicación de administración de dispositivos de Google Apps para Negocios, Educación, y Gubernamentales que hacen de su dispositivo Android más seguro para el uso empresarial.</a:t>
            </a:r>
            <a:br>
              <a:rPr lang="es-ES" dirty="0"/>
            </a:br>
            <a:endParaRPr lang="es-ES" dirty="0"/>
          </a:p>
          <a:p>
            <a:pPr marL="0" indent="0">
              <a:buNone/>
            </a:pPr>
            <a:r>
              <a:rPr lang="es-ES" dirty="0"/>
              <a:t>Esta aplicación permite a los administradores de TI hacer cumplir las políticas de seguridad y borrar de forma remota el dispositivo.</a:t>
            </a:r>
            <a:br>
              <a:rPr lang="es-ES" dirty="0"/>
            </a:br>
            <a:endParaRPr lang="es-ES" dirty="0"/>
          </a:p>
          <a:p>
            <a:pPr marL="0" indent="0">
              <a:buNone/>
            </a:pPr>
            <a:r>
              <a:rPr lang="es-ES" dirty="0"/>
              <a:t>Además, esta aplicación permite sonar, bloquear o localizar los dispositivos Android a través de la página de Mis dispositivos: http://www.google.com/apps/mydevices</a:t>
            </a:r>
            <a:endParaRPr lang="es-BO" dirty="0"/>
          </a:p>
        </p:txBody>
      </p:sp>
    </p:spTree>
    <p:extLst>
      <p:ext uri="{BB962C8B-B14F-4D97-AF65-F5344CB8AC3E}">
        <p14:creationId xmlns:p14="http://schemas.microsoft.com/office/powerpoint/2010/main" val="219441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Política de Aplicaciones de Dispositivo Google</a:t>
            </a:r>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stretch>
            <a:fillRect/>
          </a:stretch>
        </p:blipFill>
        <p:spPr>
          <a:xfrm>
            <a:off x="3438525" y="1953418"/>
            <a:ext cx="2266950" cy="381952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248419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3" name="Marcador de contenido 2"/>
          <p:cNvSpPr>
            <a:spLocks noGrp="1"/>
          </p:cNvSpPr>
          <p:nvPr>
            <p:ph idx="1"/>
          </p:nvPr>
        </p:nvSpPr>
        <p:spPr>
          <a:xfrm>
            <a:off x="457200" y="1600200"/>
            <a:ext cx="8229600" cy="4997152"/>
          </a:xfrm>
        </p:spPr>
        <p:txBody>
          <a:bodyPr>
            <a:normAutofit fontScale="77500" lnSpcReduction="20000"/>
          </a:bodyPr>
          <a:lstStyle/>
          <a:p>
            <a:r>
              <a:rPr lang="es-BO" dirty="0"/>
              <a:t>Si los usuarios tienen instalado Google Sync en un dispositivo móvil soportado o con la Política de Aplicaciones de Dispositivo Google, se puede utilizar el panel de control de Google Apps para limpiar remotamente el dispositivo.</a:t>
            </a:r>
          </a:p>
          <a:p>
            <a:r>
              <a:rPr lang="es-BO" dirty="0"/>
              <a:t>Para limpiar remotamente un dispositivo perdido o robado:</a:t>
            </a:r>
          </a:p>
          <a:p>
            <a:pPr lvl="1"/>
            <a:r>
              <a:rPr lang="es-BO" dirty="0"/>
              <a:t>Iniciar sesión en el panel de control de Google Apps.</a:t>
            </a:r>
          </a:p>
          <a:p>
            <a:pPr lvl="1"/>
            <a:r>
              <a:rPr lang="es-BO" dirty="0"/>
              <a:t>Clic en Settings, Mobile</a:t>
            </a:r>
          </a:p>
          <a:p>
            <a:pPr lvl="1"/>
            <a:r>
              <a:rPr lang="es-BO" dirty="0"/>
              <a:t>En la pestaña Devices, llevar el cursor sobre el dipositivo que se quiere limpiar.</a:t>
            </a:r>
          </a:p>
          <a:p>
            <a:pPr lvl="1"/>
            <a:r>
              <a:rPr lang="es-BO" dirty="0"/>
              <a:t>Clic en Remote Wipe.</a:t>
            </a:r>
          </a:p>
          <a:p>
            <a:pPr lvl="1"/>
            <a:r>
              <a:rPr lang="es-BO" dirty="0"/>
              <a:t>Aparecerá un diálogo de confirmación. Si estamos seguros de realizar la limpieza, hacer clic en Wipe Device.</a:t>
            </a:r>
          </a:p>
        </p:txBody>
      </p:sp>
      <p:sp>
        <p:nvSpPr>
          <p:cNvPr id="2" name="Título 1"/>
          <p:cNvSpPr>
            <a:spLocks noGrp="1"/>
          </p:cNvSpPr>
          <p:nvPr>
            <p:ph type="title"/>
          </p:nvPr>
        </p:nvSpPr>
        <p:spPr/>
        <p:txBody>
          <a:bodyPr/>
          <a:lstStyle/>
          <a:p>
            <a:r>
              <a:rPr lang="es-BO" dirty="0"/>
              <a:t>Limpieza remota de servicios</a:t>
            </a:r>
          </a:p>
        </p:txBody>
      </p:sp>
    </p:spTree>
    <p:extLst>
      <p:ext uri="{BB962C8B-B14F-4D97-AF65-F5344CB8AC3E}">
        <p14:creationId xmlns:p14="http://schemas.microsoft.com/office/powerpoint/2010/main" val="1755405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Herramienta de Seguridad Android: DroidSheep Guard</a:t>
            </a:r>
          </a:p>
        </p:txBody>
      </p:sp>
      <p:sp>
        <p:nvSpPr>
          <p:cNvPr id="3" name="Marcador de contenido 2"/>
          <p:cNvSpPr>
            <a:spLocks noGrp="1"/>
          </p:cNvSpPr>
          <p:nvPr>
            <p:ph idx="1"/>
          </p:nvPr>
        </p:nvSpPr>
        <p:spPr/>
        <p:txBody>
          <a:bodyPr>
            <a:normAutofit/>
          </a:bodyPr>
          <a:lstStyle/>
          <a:p>
            <a:r>
              <a:rPr lang="es-BO" dirty="0"/>
              <a:t>Esta herramienta monitorea la tabla ARP y las ventanas emergentes, en caso de detectar entradas sospechosas en las tablas APR.</a:t>
            </a:r>
          </a:p>
          <a:p>
            <a:r>
              <a:rPr lang="es-BO" dirty="0"/>
              <a:t>Puede deshabilitar la conexión WIFI inmediatamente para proteger las cuentas.</a:t>
            </a:r>
          </a:p>
          <a:p>
            <a:r>
              <a:rPr lang="es-BO" dirty="0"/>
              <a:t>Trabaja con ataques basados en ARP como DroidSheep y Faceniff</a:t>
            </a:r>
          </a:p>
        </p:txBody>
      </p:sp>
    </p:spTree>
    <p:extLst>
      <p:ext uri="{BB962C8B-B14F-4D97-AF65-F5344CB8AC3E}">
        <p14:creationId xmlns:p14="http://schemas.microsoft.com/office/powerpoint/2010/main" val="3870932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Herramienta de Seguridad Android: DroidSheep Guard</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5095" y="1600200"/>
            <a:ext cx="2713809"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4243808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Escaner de Vulnerabilidades para Android: X-Ray</a:t>
            </a:r>
          </a:p>
        </p:txBody>
      </p:sp>
      <p:sp>
        <p:nvSpPr>
          <p:cNvPr id="3" name="Marcador de contenido 2"/>
          <p:cNvSpPr>
            <a:spLocks noGrp="1"/>
          </p:cNvSpPr>
          <p:nvPr>
            <p:ph idx="1"/>
          </p:nvPr>
        </p:nvSpPr>
        <p:spPr/>
        <p:txBody>
          <a:bodyPr>
            <a:normAutofit lnSpcReduction="10000"/>
          </a:bodyPr>
          <a:lstStyle/>
          <a:p>
            <a:r>
              <a:rPr lang="es-BO" dirty="0"/>
              <a:t>X-Ray escanea el dipositivo Android para determinar si hay vulnerabilidades o falta de parches en el Sistema.</a:t>
            </a:r>
          </a:p>
          <a:p>
            <a:r>
              <a:rPr lang="es-BO" dirty="0"/>
              <a:t>Presenta la lista de vulnerabilidades que permiten identificar y revisar la presencia de cada vulnerabilidad en el dispositivo.</a:t>
            </a:r>
          </a:p>
          <a:p>
            <a:r>
              <a:rPr lang="es-BO" dirty="0"/>
              <a:t>X-Ray es automáticamente actualizado para permanecer escaneando las nuevas vulnerabilidades descubiertas.</a:t>
            </a:r>
          </a:p>
        </p:txBody>
      </p:sp>
    </p:spTree>
    <p:extLst>
      <p:ext uri="{BB962C8B-B14F-4D97-AF65-F5344CB8AC3E}">
        <p14:creationId xmlns:p14="http://schemas.microsoft.com/office/powerpoint/2010/main" val="620949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Escaner de Vulnerabilidades para Android: X-Ray</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2952" y="2544134"/>
            <a:ext cx="5238095" cy="2638095"/>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1652735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Vulnerabilidades y Riesgos</a:t>
            </a:r>
          </a:p>
        </p:txBody>
      </p:sp>
      <p:sp>
        <p:nvSpPr>
          <p:cNvPr id="3" name="Marcador de contenido 2"/>
          <p:cNvSpPr>
            <a:spLocks noGrp="1"/>
          </p:cNvSpPr>
          <p:nvPr>
            <p:ph idx="1"/>
          </p:nvPr>
        </p:nvSpPr>
        <p:spPr/>
        <p:txBody>
          <a:bodyPr>
            <a:normAutofit fontScale="70000" lnSpcReduction="20000"/>
          </a:bodyPr>
          <a:lstStyle/>
          <a:p>
            <a:pPr marL="0" indent="0">
              <a:buNone/>
            </a:pPr>
            <a:r>
              <a:rPr lang="es-BO" dirty="0"/>
              <a:t>Las siguientes son algunos de los riesgos y vulnerabilidades asociadas con las plataformas móviles:</a:t>
            </a:r>
          </a:p>
          <a:p>
            <a:pPr lvl="1"/>
            <a:r>
              <a:rPr lang="es-BO" dirty="0"/>
              <a:t>Tiendas de aplicaciones (App Stores).</a:t>
            </a:r>
          </a:p>
          <a:p>
            <a:pPr lvl="1"/>
            <a:r>
              <a:rPr lang="es-BO" dirty="0"/>
              <a:t>Malware móvil.</a:t>
            </a:r>
          </a:p>
          <a:p>
            <a:pPr lvl="1"/>
            <a:r>
              <a:rPr lang="es-BO" dirty="0"/>
              <a:t>App Sandboxing.</a:t>
            </a:r>
          </a:p>
          <a:p>
            <a:pPr lvl="1"/>
            <a:r>
              <a:rPr lang="es-BO" dirty="0"/>
              <a:t>Cifrado de dispositivo y aplicaciones.</a:t>
            </a:r>
          </a:p>
          <a:p>
            <a:pPr lvl="1"/>
            <a:r>
              <a:rPr lang="es-BO" dirty="0"/>
              <a:t>Actualizaciones del Sistema y Alicaciones.</a:t>
            </a:r>
          </a:p>
          <a:p>
            <a:pPr lvl="1"/>
            <a:r>
              <a:rPr lang="es-BO" dirty="0"/>
              <a:t>Jailbreaking y Rooting.</a:t>
            </a:r>
          </a:p>
          <a:p>
            <a:pPr lvl="1"/>
            <a:r>
              <a:rPr lang="es-BO" dirty="0"/>
              <a:t>Vulnerabilidades de las aplicaciones móviles.</a:t>
            </a:r>
          </a:p>
          <a:p>
            <a:pPr lvl="1"/>
            <a:r>
              <a:rPr lang="es-BO" dirty="0"/>
              <a:t>Problemas de privacidad (Geolocación).</a:t>
            </a:r>
          </a:p>
          <a:p>
            <a:pPr lvl="1"/>
            <a:r>
              <a:rPr lang="es-BO" dirty="0"/>
              <a:t>Seguridad de Datos.</a:t>
            </a:r>
          </a:p>
          <a:p>
            <a:pPr lvl="1"/>
            <a:r>
              <a:rPr lang="es-BO" dirty="0">
                <a:solidFill>
                  <a:srgbClr val="FF0000"/>
                </a:solidFill>
              </a:rPr>
              <a:t>Permisos Ejecutivos.</a:t>
            </a:r>
          </a:p>
          <a:p>
            <a:pPr lvl="1"/>
            <a:r>
              <a:rPr lang="es-BO" dirty="0"/>
              <a:t>Seguridad de las comunicaciones.</a:t>
            </a:r>
          </a:p>
          <a:p>
            <a:pPr lvl="1"/>
            <a:r>
              <a:rPr lang="es-BO" dirty="0"/>
              <a:t>Ataques físicos</a:t>
            </a:r>
          </a:p>
        </p:txBody>
      </p:sp>
    </p:spTree>
    <p:extLst>
      <p:ext uri="{BB962C8B-B14F-4D97-AF65-F5344CB8AC3E}">
        <p14:creationId xmlns:p14="http://schemas.microsoft.com/office/powerpoint/2010/main" val="3421442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3200" dirty="0"/>
              <a:t>Herramienta de Test de Intrusión para Android: Android Network Toolkit - Anti</a:t>
            </a:r>
          </a:p>
        </p:txBody>
      </p:sp>
      <p:sp>
        <p:nvSpPr>
          <p:cNvPr id="3" name="Marcador de contenido 2"/>
          <p:cNvSpPr>
            <a:spLocks noGrp="1"/>
          </p:cNvSpPr>
          <p:nvPr>
            <p:ph idx="1"/>
          </p:nvPr>
        </p:nvSpPr>
        <p:spPr>
          <a:xfrm>
            <a:off x="457200" y="1600200"/>
            <a:ext cx="8229600" cy="5141168"/>
          </a:xfrm>
        </p:spPr>
        <p:txBody>
          <a:bodyPr>
            <a:normAutofit fontScale="85000" lnSpcReduction="10000"/>
          </a:bodyPr>
          <a:lstStyle/>
          <a:p>
            <a:r>
              <a:rPr lang="es-BO" dirty="0"/>
              <a:t>En cada ejecución, Anti va a mapear la red, escanear por dispositivos activos y vulnerabilidades y mostrará la información según lo siguiente: led verde indica dispositivo activo, led amarillo indica puertos disponibles, y led rojos indica que se encontró una vulnerabilidad.</a:t>
            </a:r>
          </a:p>
          <a:p>
            <a:r>
              <a:rPr lang="es-BO" dirty="0"/>
              <a:t>Cada dispositivo será representando el tipo de dispositivo.</a:t>
            </a:r>
          </a:p>
          <a:p>
            <a:r>
              <a:rPr lang="es-BO" dirty="0"/>
              <a:t>Cuando termina el escaneo, Anti producirá un reporte automático especificando qué vulnerabilidades están  presentes en el dispositivo, mejores prácticas y cómo corregir cada una.</a:t>
            </a:r>
          </a:p>
        </p:txBody>
      </p:sp>
    </p:spTree>
    <p:extLst>
      <p:ext uri="{BB962C8B-B14F-4D97-AF65-F5344CB8AC3E}">
        <p14:creationId xmlns:p14="http://schemas.microsoft.com/office/powerpoint/2010/main" val="2444999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3200" dirty="0"/>
              <a:t>Herramienta de Test de Intrusión para Android: Android Network Toolkit - Anti</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422" y="1600200"/>
            <a:ext cx="5431155"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422412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Herramientas de rastreo Android</a:t>
            </a:r>
          </a:p>
        </p:txBody>
      </p:sp>
      <p:sp>
        <p:nvSpPr>
          <p:cNvPr id="3" name="Marcador de contenido 2"/>
          <p:cNvSpPr>
            <a:spLocks noGrp="1"/>
          </p:cNvSpPr>
          <p:nvPr>
            <p:ph idx="1"/>
          </p:nvPr>
        </p:nvSpPr>
        <p:spPr>
          <a:xfrm>
            <a:off x="457200" y="1600200"/>
            <a:ext cx="8229600" cy="5257800"/>
          </a:xfrm>
        </p:spPr>
        <p:txBody>
          <a:bodyPr>
            <a:normAutofit/>
          </a:bodyPr>
          <a:lstStyle/>
          <a:p>
            <a:r>
              <a:rPr lang="en-US" sz="2400" dirty="0"/>
              <a:t>Herramientas de rastreo Androd</a:t>
            </a:r>
          </a:p>
          <a:p>
            <a:r>
              <a:rPr lang="en-US" sz="2400" dirty="0"/>
              <a:t>Find my Phone: http://findmyphone.mangobird.com</a:t>
            </a:r>
          </a:p>
          <a:p>
            <a:r>
              <a:rPr lang="en-US" sz="2400" dirty="0"/>
              <a:t>Prey Anti-Theft: http://preyproject.com</a:t>
            </a:r>
          </a:p>
          <a:p>
            <a:r>
              <a:rPr lang="en-US" sz="2400" dirty="0"/>
              <a:t>Android Anti Theft Security: http://www.snuko.com</a:t>
            </a:r>
          </a:p>
          <a:p>
            <a:r>
              <a:rPr lang="en-US" sz="2400" dirty="0"/>
              <a:t>Where is my Droid: http://whereismydroid.com</a:t>
            </a:r>
          </a:p>
          <a:p>
            <a:r>
              <a:rPr lang="en-US" sz="2400" dirty="0"/>
              <a:t>iHound: http://www.ihoundsoftware.com</a:t>
            </a:r>
          </a:p>
          <a:p>
            <a:r>
              <a:rPr lang="en-US" sz="2400" dirty="0"/>
              <a:t>GadgetTrak Mobile Security: http://www.gadgettrack.com</a:t>
            </a:r>
          </a:p>
          <a:p>
            <a:r>
              <a:rPr lang="en-US" sz="2400" dirty="0"/>
              <a:t>Total Equipment Protection App: http://protection.sprint.com</a:t>
            </a:r>
          </a:p>
          <a:p>
            <a:r>
              <a:rPr lang="en-US" sz="2400" dirty="0"/>
              <a:t>AndroidLost.com http://www.androidlost.com</a:t>
            </a:r>
            <a:endParaRPr lang="es-BO" sz="2400" dirty="0"/>
          </a:p>
        </p:txBody>
      </p:sp>
    </p:spTree>
    <p:extLst>
      <p:ext uri="{BB962C8B-B14F-4D97-AF65-F5344CB8AC3E}">
        <p14:creationId xmlns:p14="http://schemas.microsoft.com/office/powerpoint/2010/main" val="41383939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Hackeando IOS</a:t>
            </a:r>
          </a:p>
        </p:txBody>
      </p:sp>
      <p:sp>
        <p:nvSpPr>
          <p:cNvPr id="3" name="Marcador de contenido 2"/>
          <p:cNvSpPr>
            <a:spLocks noGrp="1"/>
          </p:cNvSpPr>
          <p:nvPr>
            <p:ph idx="1"/>
          </p:nvPr>
        </p:nvSpPr>
        <p:spPr/>
        <p:txBody>
          <a:bodyPr>
            <a:normAutofit/>
          </a:bodyPr>
          <a:lstStyle/>
          <a:p>
            <a:r>
              <a:rPr lang="es-BO" sz="2800" dirty="0"/>
              <a:t>El Sistema Operativo móvil de Apple soporta dispositivos Apple como iPhone, iPod touch, iPad y Apple TV</a:t>
            </a:r>
          </a:p>
          <a:p>
            <a:r>
              <a:rPr lang="es-BO" sz="2800" dirty="0"/>
              <a:t>La interfaz del usuario está basada en el concepto de manipulación directa utilizando gestos multitáctiles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0" y="4221088"/>
            <a:ext cx="5994400" cy="2362200"/>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236392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Jailbreaking iOS</a:t>
            </a:r>
          </a:p>
        </p:txBody>
      </p:sp>
      <p:sp>
        <p:nvSpPr>
          <p:cNvPr id="3" name="Marcador de contenido 2"/>
          <p:cNvSpPr>
            <a:spLocks noGrp="1"/>
          </p:cNvSpPr>
          <p:nvPr>
            <p:ph idx="1"/>
          </p:nvPr>
        </p:nvSpPr>
        <p:spPr/>
        <p:txBody>
          <a:bodyPr>
            <a:normAutofit fontScale="85000" lnSpcReduction="10000"/>
          </a:bodyPr>
          <a:lstStyle/>
          <a:p>
            <a:r>
              <a:rPr lang="es-BO" dirty="0"/>
              <a:t>Jailbreaking es definido como el proceso de instalar un conjunto de parches del núcleo que permite a los usuarios ejecutar aplicaciones de terceros no firmados por el vendedor del S.O.</a:t>
            </a:r>
          </a:p>
          <a:p>
            <a:r>
              <a:rPr lang="es-BO" dirty="0"/>
              <a:t>Jailbreaking provee acceso root al Sistema y permite descargar aplicaciones de terceros, temas, extensiones en los dispositivos iOS</a:t>
            </a:r>
          </a:p>
          <a:p>
            <a:r>
              <a:rPr lang="es-BO" dirty="0"/>
              <a:t>Jailbreaking quita las restricciones sandbox, que habilita a las aplicaciones acceder a recursos e información del dispositivo restringida.</a:t>
            </a:r>
          </a:p>
        </p:txBody>
      </p:sp>
    </p:spTree>
    <p:extLst>
      <p:ext uri="{BB962C8B-B14F-4D97-AF65-F5344CB8AC3E}">
        <p14:creationId xmlns:p14="http://schemas.microsoft.com/office/powerpoint/2010/main" val="2433824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Tipos de Jailbreaking</a:t>
            </a:r>
          </a:p>
        </p:txBody>
      </p:sp>
      <p:sp>
        <p:nvSpPr>
          <p:cNvPr id="3" name="Marcador de contenido 2"/>
          <p:cNvSpPr>
            <a:spLocks noGrp="1"/>
          </p:cNvSpPr>
          <p:nvPr>
            <p:ph idx="1"/>
          </p:nvPr>
        </p:nvSpPr>
        <p:spPr/>
        <p:txBody>
          <a:bodyPr>
            <a:normAutofit fontScale="92500"/>
          </a:bodyPr>
          <a:lstStyle/>
          <a:p>
            <a:r>
              <a:rPr lang="es-BO" dirty="0"/>
              <a:t>Userland Exploit: Permite acceso a nivel de usuario pero no permite acceso a nivel iboot.</a:t>
            </a:r>
          </a:p>
          <a:p>
            <a:r>
              <a:rPr lang="es-BO" dirty="0"/>
              <a:t>iBoot Exploit: Permite acceso a nivel de usuario e iboot. Utilizado generalmente para reducir los controles iOS de bajo nivel.</a:t>
            </a:r>
          </a:p>
          <a:p>
            <a:r>
              <a:rPr lang="es-BO" dirty="0"/>
              <a:t>Bootrom Exploit: Permite acceso a nivel de usuario e iboot. Este proceso encuentra un agujero en la aplicación para descartar revisión de firmas.</a:t>
            </a:r>
          </a:p>
        </p:txBody>
      </p:sp>
    </p:spTree>
    <p:extLst>
      <p:ext uri="{BB962C8B-B14F-4D97-AF65-F5344CB8AC3E}">
        <p14:creationId xmlns:p14="http://schemas.microsoft.com/office/powerpoint/2010/main" val="2602109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Técnicas Jailbreaking</a:t>
            </a:r>
          </a:p>
        </p:txBody>
      </p:sp>
      <p:sp>
        <p:nvSpPr>
          <p:cNvPr id="3" name="Marcador de contenido 2"/>
          <p:cNvSpPr>
            <a:spLocks noGrp="1"/>
          </p:cNvSpPr>
          <p:nvPr>
            <p:ph idx="1"/>
          </p:nvPr>
        </p:nvSpPr>
        <p:spPr/>
        <p:txBody>
          <a:bodyPr>
            <a:normAutofit fontScale="92500" lnSpcReduction="10000"/>
          </a:bodyPr>
          <a:lstStyle/>
          <a:p>
            <a:r>
              <a:rPr lang="es-BO" dirty="0"/>
              <a:t>Jailbreaking atado: Si los dispositivos inician una copia de seguridad en sí mismo, ya no tener un núcleo parchado, y puede quedar atrapado una parte del Estado en Iniciado, con el fin de que se inicie completamente con un núcleo parchado, que, esencialmente, debe ser "re jailbrokeado "con una computadora (usando la" función de arranque atada“ de una herramienta de jailbreak) cada vez que se encienda</a:t>
            </a:r>
          </a:p>
        </p:txBody>
      </p:sp>
    </p:spTree>
    <p:extLst>
      <p:ext uri="{BB962C8B-B14F-4D97-AF65-F5344CB8AC3E}">
        <p14:creationId xmlns:p14="http://schemas.microsoft.com/office/powerpoint/2010/main" val="6758455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Técnicas Jailbreaking</a:t>
            </a:r>
          </a:p>
        </p:txBody>
      </p:sp>
      <p:sp>
        <p:nvSpPr>
          <p:cNvPr id="3" name="Marcador de contenido 2"/>
          <p:cNvSpPr>
            <a:spLocks noGrp="1"/>
          </p:cNvSpPr>
          <p:nvPr>
            <p:ph idx="1"/>
          </p:nvPr>
        </p:nvSpPr>
        <p:spPr/>
        <p:txBody>
          <a:bodyPr>
            <a:normAutofit/>
          </a:bodyPr>
          <a:lstStyle/>
          <a:p>
            <a:r>
              <a:rPr lang="es-BO" dirty="0"/>
              <a:t>Jailbreaking no atado: Tiene la propiedad de que si el usuario enciende y apaga el dispositivo, éste iniciará completamente y el núcleo será parchado sin ayuda de una computadora, en otras palabras se aplicará un jailbreak cada vez que reinicie</a:t>
            </a:r>
          </a:p>
        </p:txBody>
      </p:sp>
    </p:spTree>
    <p:extLst>
      <p:ext uri="{BB962C8B-B14F-4D97-AF65-F5344CB8AC3E}">
        <p14:creationId xmlns:p14="http://schemas.microsoft.com/office/powerpoint/2010/main" val="1940583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Aplicación para dispositivos Jailbreakeados: Cydia</a:t>
            </a:r>
          </a:p>
        </p:txBody>
      </p:sp>
      <p:sp>
        <p:nvSpPr>
          <p:cNvPr id="3" name="Marcador de contenido 2"/>
          <p:cNvSpPr>
            <a:spLocks noGrp="1"/>
          </p:cNvSpPr>
          <p:nvPr>
            <p:ph idx="1"/>
          </p:nvPr>
        </p:nvSpPr>
        <p:spPr/>
        <p:txBody>
          <a:bodyPr>
            <a:normAutofit fontScale="85000" lnSpcReduction="20000"/>
          </a:bodyPr>
          <a:lstStyle/>
          <a:p>
            <a:r>
              <a:rPr lang="es-BO" dirty="0"/>
              <a:t>Cydia es una aplicación para iOS que permite al usuario encontrar e instalar paquetes de software (incluyendo aplicaciones, interfaces personalizadas, y extensiones del sistema) en un Sistema Jailbreakeado iPhone, iPod Touch o iPad.</a:t>
            </a:r>
          </a:p>
          <a:p>
            <a:r>
              <a:rPr lang="es-BO" dirty="0"/>
              <a:t>Es una Herramienta de Empaquetamiento Avanzada (APT: Advanced Packaging Tool) y un sistema de administración de paquetes dpgk, eso significa que los paquetes disponibles en Cydia son provistos por un sistema descentralizado de repositorios (también llamadas fuentes) que listan estos paquetes.</a:t>
            </a:r>
          </a:p>
        </p:txBody>
      </p:sp>
    </p:spTree>
    <p:extLst>
      <p:ext uri="{BB962C8B-B14F-4D97-AF65-F5344CB8AC3E}">
        <p14:creationId xmlns:p14="http://schemas.microsoft.com/office/powerpoint/2010/main" val="2426488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Aplicación para dispositivos Jailbreakeados: Cydia</a:t>
            </a:r>
          </a:p>
        </p:txBody>
      </p:sp>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74764" y="1600200"/>
            <a:ext cx="3394472"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64462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Problemas de Seguridad en las App Stores</a:t>
            </a:r>
          </a:p>
        </p:txBody>
      </p:sp>
      <p:sp>
        <p:nvSpPr>
          <p:cNvPr id="3" name="Marcador de contenido 2"/>
          <p:cNvSpPr>
            <a:spLocks noGrp="1"/>
          </p:cNvSpPr>
          <p:nvPr>
            <p:ph idx="1"/>
          </p:nvPr>
        </p:nvSpPr>
        <p:spPr/>
        <p:txBody>
          <a:bodyPr>
            <a:normAutofit fontScale="92500" lnSpcReduction="10000"/>
          </a:bodyPr>
          <a:lstStyle/>
          <a:p>
            <a:pPr marL="0" indent="0">
              <a:buNone/>
            </a:pPr>
            <a:r>
              <a:rPr lang="es-BO" dirty="0"/>
              <a:t>Cuando los usuarios descargan aplicaciones desde una App Store oficial, entonces la aplicación es segura ya que fue probada. El problema se suscita cuando los usuarios descargan aplicaciones desde App Stores de terceros, ya que existe una posibilidad de que la aplicación descargada contengan malware, ya que en estas App Stores no se realizan las pruebas que sí se realizan en las App Stores oficiales.</a:t>
            </a:r>
          </a:p>
        </p:txBody>
      </p:sp>
    </p:spTree>
    <p:extLst>
      <p:ext uri="{BB962C8B-B14F-4D97-AF65-F5344CB8AC3E}">
        <p14:creationId xmlns:p14="http://schemas.microsoft.com/office/powerpoint/2010/main" val="1889764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Herramientas Jailbreaking: RedSn0w y Absinthe</a:t>
            </a:r>
          </a:p>
        </p:txBody>
      </p:sp>
      <p:sp>
        <p:nvSpPr>
          <p:cNvPr id="3" name="Marcador de contenido 2"/>
          <p:cNvSpPr>
            <a:spLocks noGrp="1"/>
          </p:cNvSpPr>
          <p:nvPr>
            <p:ph idx="1"/>
          </p:nvPr>
        </p:nvSpPr>
        <p:spPr/>
        <p:txBody>
          <a:bodyPr/>
          <a:lstStyle/>
          <a:p>
            <a:r>
              <a:rPr lang="es-BO" dirty="0"/>
              <a:t>RedSn0w: Permite realizar jailbreak al iPhone, iPod Touch y iPad corriendo una variedad de versiones firmware.</a:t>
            </a:r>
          </a:p>
          <a:p>
            <a:r>
              <a:rPr lang="es-BO" dirty="0"/>
              <a:t>Absinthe: Es una solución jailbreak para iPhone, iPad y AppleTV disponible gracias a Chronic Dev Team</a:t>
            </a:r>
          </a:p>
        </p:txBody>
      </p:sp>
    </p:spTree>
    <p:extLst>
      <p:ext uri="{BB962C8B-B14F-4D97-AF65-F5344CB8AC3E}">
        <p14:creationId xmlns:p14="http://schemas.microsoft.com/office/powerpoint/2010/main" val="1891063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Herramientas Jailbreaking: RedSn0w y Absinthe</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48880"/>
            <a:ext cx="2857500" cy="3086100"/>
          </a:xfrm>
        </p:spPr>
      </p:pic>
      <p:pic>
        <p:nvPicPr>
          <p:cNvPr id="5" name="Imagen 4"/>
          <p:cNvPicPr>
            <a:picLocks noChangeAspect="1"/>
          </p:cNvPicPr>
          <p:nvPr/>
        </p:nvPicPr>
        <p:blipFill>
          <a:blip r:embed="rId3"/>
          <a:stretch>
            <a:fillRect/>
          </a:stretch>
        </p:blipFill>
        <p:spPr>
          <a:xfrm>
            <a:off x="4495128" y="2348880"/>
            <a:ext cx="4181475" cy="3019425"/>
          </a:xfrm>
          <a:prstGeom prst="rect">
            <a:avLst/>
          </a:prstGeom>
        </p:spPr>
      </p:pic>
      <p:sp>
        <p:nvSpPr>
          <p:cNvPr id="6"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9940359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Jailbreak iOS 6 atado utilizando RedSn0w</a:t>
            </a:r>
          </a:p>
        </p:txBody>
      </p:sp>
      <p:sp>
        <p:nvSpPr>
          <p:cNvPr id="3" name="Marcador de contenido 2"/>
          <p:cNvSpPr>
            <a:spLocks noGrp="1"/>
          </p:cNvSpPr>
          <p:nvPr>
            <p:ph idx="1"/>
          </p:nvPr>
        </p:nvSpPr>
        <p:spPr>
          <a:xfrm>
            <a:off x="457200" y="1600200"/>
            <a:ext cx="8229600" cy="5257800"/>
          </a:xfrm>
        </p:spPr>
        <p:txBody>
          <a:bodyPr>
            <a:normAutofit fontScale="70000" lnSpcReduction="20000"/>
          </a:bodyPr>
          <a:lstStyle/>
          <a:p>
            <a:r>
              <a:rPr lang="es-BO" dirty="0"/>
              <a:t>Paso 1. Descargar RedSn0w y abrirlo</a:t>
            </a:r>
          </a:p>
          <a:p>
            <a:r>
              <a:rPr lang="es-BO" dirty="0"/>
              <a:t>Paso 2. Ingresar el iOS en modo DFU presionando Home y Power por 10 segundos y luego soltando Power mientras se sigue presionando Home por 10 segundos más</a:t>
            </a:r>
          </a:p>
          <a:p>
            <a:r>
              <a:rPr lang="es-BO" dirty="0"/>
              <a:t>Paso 3. Clic en Jailbreak</a:t>
            </a:r>
          </a:p>
          <a:p>
            <a:r>
              <a:rPr lang="es-BO" dirty="0"/>
              <a:t>Paso 4. Seleccionar Instalar Cydia y hacer clic en Next en la opción "Please select your options"</a:t>
            </a:r>
          </a:p>
          <a:p>
            <a:r>
              <a:rPr lang="es-BO" dirty="0"/>
              <a:t>Paso 5. Esperar aproximadamente 5 minutos hasta que el proceso de Jailbreak esté completo y sea redireccionado a la pantalla Home</a:t>
            </a:r>
          </a:p>
          <a:p>
            <a:r>
              <a:rPr lang="es-BO" dirty="0"/>
              <a:t>Paso 6. Volver a colocar el dispositivo en Modo DFU</a:t>
            </a:r>
          </a:p>
          <a:p>
            <a:r>
              <a:rPr lang="es-BO" dirty="0"/>
              <a:t>Paso 7. Volver a la página principal de RedSn0w y seleccionar Extras, Just boot</a:t>
            </a:r>
          </a:p>
          <a:p>
            <a:r>
              <a:rPr lang="es-BO" dirty="0"/>
              <a:t>Paso 8. Ahora se verá a Cydia en la pantalla Home una vez que el dispositivo inicie</a:t>
            </a:r>
          </a:p>
        </p:txBody>
      </p:sp>
    </p:spTree>
    <p:extLst>
      <p:ext uri="{BB962C8B-B14F-4D97-AF65-F5344CB8AC3E}">
        <p14:creationId xmlns:p14="http://schemas.microsoft.com/office/powerpoint/2010/main" val="941520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 Jailbreaking: Sn0wbreeze</a:t>
            </a:r>
          </a:p>
        </p:txBody>
      </p:sp>
      <p:sp>
        <p:nvSpPr>
          <p:cNvPr id="3" name="Marcador de contenido 2"/>
          <p:cNvSpPr>
            <a:spLocks noGrp="1"/>
          </p:cNvSpPr>
          <p:nvPr>
            <p:ph idx="1"/>
          </p:nvPr>
        </p:nvSpPr>
        <p:spPr/>
        <p:txBody>
          <a:bodyPr>
            <a:normAutofit fontScale="92500" lnSpcReduction="20000"/>
          </a:bodyPr>
          <a:lstStyle/>
          <a:p>
            <a:r>
              <a:rPr lang="es-BO" dirty="0"/>
              <a:t>Sn0wBreeze es una herramienta Jailbreak para Sistemas Windows que permiten crear un archivo Pre-Jailbroken personalizado del firmware iOS que debe ser restaurado en el iPhone, iPod Touch, o iPad para que esté jailbreakeado. Permite a los iPhones desbloquear la actualización a la última firmware sin actualizar su baseband en el proceso. Ofrece un full control sobre el jailbreak, permitiendo personalizar opciones avanzadas como el tamaño de la partición raíz.</a:t>
            </a:r>
          </a:p>
        </p:txBody>
      </p:sp>
    </p:spTree>
    <p:extLst>
      <p:ext uri="{BB962C8B-B14F-4D97-AF65-F5344CB8AC3E}">
        <p14:creationId xmlns:p14="http://schemas.microsoft.com/office/powerpoint/2010/main" val="972546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Herramienta Jailbreaking: Sn0wbreeze</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5982" y="1600200"/>
            <a:ext cx="5772035"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4392343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3" name="Marcador de contenido 2"/>
          <p:cNvSpPr>
            <a:spLocks noGrp="1"/>
          </p:cNvSpPr>
          <p:nvPr>
            <p:ph idx="1"/>
          </p:nvPr>
        </p:nvSpPr>
        <p:spPr/>
        <p:txBody>
          <a:bodyPr/>
          <a:lstStyle/>
          <a:p>
            <a:r>
              <a:rPr lang="es-BO" dirty="0"/>
              <a:t>PwnageTool es una herramienta jailbreaking que permite desbloquear y crear un IPSW personalizado, permitiendo actualizar el firmware mientras se preserva el baseband.</a:t>
            </a:r>
          </a:p>
        </p:txBody>
      </p:sp>
      <p:sp>
        <p:nvSpPr>
          <p:cNvPr id="2" name="Título 1"/>
          <p:cNvSpPr>
            <a:spLocks noGrp="1"/>
          </p:cNvSpPr>
          <p:nvPr>
            <p:ph type="title"/>
          </p:nvPr>
        </p:nvSpPr>
        <p:spPr/>
        <p:txBody>
          <a:bodyPr>
            <a:normAutofit fontScale="90000"/>
          </a:bodyPr>
          <a:lstStyle/>
          <a:p>
            <a:r>
              <a:rPr lang="es-BO" dirty="0"/>
              <a:t>Herramienta Jailbreaking: PwnageTool</a:t>
            </a:r>
          </a:p>
        </p:txBody>
      </p:sp>
    </p:spTree>
    <p:extLst>
      <p:ext uri="{BB962C8B-B14F-4D97-AF65-F5344CB8AC3E}">
        <p14:creationId xmlns:p14="http://schemas.microsoft.com/office/powerpoint/2010/main" val="43723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sz="4800" dirty="0"/>
              <a:t>Herramienta Jailbreaking: PwnageTool</a:t>
            </a:r>
          </a:p>
        </p:txBody>
      </p:sp>
      <p:sp>
        <p:nvSpPr>
          <p:cNvPr id="3" name="Marcador de contenido 2"/>
          <p:cNvSpPr>
            <a:spLocks noGrp="1"/>
          </p:cNvSpPr>
          <p:nvPr>
            <p:ph idx="1"/>
          </p:nvPr>
        </p:nvSpPr>
        <p:spPr/>
        <p:txBody>
          <a:bodyPr/>
          <a:lstStyle/>
          <a:p>
            <a:endParaRPr lang="es-BO" dirty="0"/>
          </a:p>
        </p:txBody>
      </p:sp>
      <p:pic>
        <p:nvPicPr>
          <p:cNvPr id="1028" name="Picture 4" descr="Pantalla de Pwnage Tool">
            <a:hlinkClick r:id="rId2" tooltip="Pwnage Tool"/>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548908"/>
            <a:ext cx="6633918" cy="4541838"/>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243323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 Jailbreaking: LimeRa1n</a:t>
            </a:r>
          </a:p>
        </p:txBody>
      </p:sp>
      <p:sp>
        <p:nvSpPr>
          <p:cNvPr id="3" name="Marcador de contenido 2"/>
          <p:cNvSpPr>
            <a:spLocks noGrp="1"/>
          </p:cNvSpPr>
          <p:nvPr>
            <p:ph idx="1"/>
          </p:nvPr>
        </p:nvSpPr>
        <p:spPr/>
        <p:txBody>
          <a:bodyPr>
            <a:normAutofit lnSpcReduction="10000"/>
          </a:bodyPr>
          <a:lstStyle/>
          <a:p>
            <a:r>
              <a:rPr lang="es-BO" dirty="0"/>
              <a:t>LimeRa1n es una herramienta jailbreaking inventada por GeoHot (hacker profesional) para detener que Chronic Dev libere un exploit bootROM llamado SHAtter. Una de las características de esta herramienta permite cambiar entre los métodos de jailbreaking y soporta Sistemas Windows y Mac OS X.</a:t>
            </a:r>
          </a:p>
          <a:p>
            <a:r>
              <a:rPr lang="es-BO" dirty="0">
                <a:hlinkClick r:id="rId2"/>
              </a:rPr>
              <a:t>http://www.limera1n.com</a:t>
            </a:r>
            <a:r>
              <a:rPr lang="es-BO" dirty="0"/>
              <a:t> </a:t>
            </a:r>
          </a:p>
        </p:txBody>
      </p:sp>
    </p:spTree>
    <p:extLst>
      <p:ext uri="{BB962C8B-B14F-4D97-AF65-F5344CB8AC3E}">
        <p14:creationId xmlns:p14="http://schemas.microsoft.com/office/powerpoint/2010/main" val="2463184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Herramienta Jailbreaking: LimeRa1n</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6375" y="2120106"/>
            <a:ext cx="6191250" cy="3486150"/>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8318668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 Jailbreak: Jailbreakme</a:t>
            </a:r>
          </a:p>
        </p:txBody>
      </p:sp>
      <p:sp>
        <p:nvSpPr>
          <p:cNvPr id="3" name="Marcador de contenido 2"/>
          <p:cNvSpPr>
            <a:spLocks noGrp="1"/>
          </p:cNvSpPr>
          <p:nvPr>
            <p:ph idx="1"/>
          </p:nvPr>
        </p:nvSpPr>
        <p:spPr/>
        <p:txBody>
          <a:bodyPr/>
          <a:lstStyle/>
          <a:p>
            <a:r>
              <a:rPr lang="es-BO" dirty="0"/>
              <a:t>Jailbreakme es una herramienta que permite realizar jailbreak a iPhones, iPod Touch, o iPad a través de servicios en línea. Es utilizado para proveer jailbreak no atado a iPad 2.</a:t>
            </a:r>
          </a:p>
          <a:p>
            <a:r>
              <a:rPr lang="es-BO" dirty="0">
                <a:hlinkClick r:id="rId2"/>
              </a:rPr>
              <a:t>http://www.jailbreakme.com</a:t>
            </a:r>
            <a:r>
              <a:rPr lang="es-BO" dirty="0"/>
              <a:t> </a:t>
            </a:r>
          </a:p>
        </p:txBody>
      </p:sp>
    </p:spTree>
    <p:extLst>
      <p:ext uri="{BB962C8B-B14F-4D97-AF65-F5344CB8AC3E}">
        <p14:creationId xmlns:p14="http://schemas.microsoft.com/office/powerpoint/2010/main" val="295057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Problemas de Seguridad en las App Stores</a:t>
            </a:r>
          </a:p>
        </p:txBody>
      </p:sp>
      <p:sp>
        <p:nvSpPr>
          <p:cNvPr id="3" name="Marcador de contenido 2"/>
          <p:cNvSpPr>
            <a:spLocks noGrp="1"/>
          </p:cNvSpPr>
          <p:nvPr>
            <p:ph idx="1"/>
          </p:nvPr>
        </p:nvSpPr>
        <p:spPr/>
        <p:txBody>
          <a:bodyPr>
            <a:normAutofit fontScale="85000" lnSpcReduction="20000"/>
          </a:bodyPr>
          <a:lstStyle/>
          <a:p>
            <a:pPr marL="0" indent="0">
              <a:buNone/>
            </a:pPr>
            <a:r>
              <a:rPr lang="es-BO" dirty="0"/>
              <a:t>Por ejemplo, un atacante descarga un juego legítimo y lo "reempaqueta" con un malware y lo sube a una App Store de terceros (no oficial). Cuando un usuario descarga este juego, el malware obtiene información y envía credenciales del usuario como logs/photo/videos/sensitive al atacante sin conocimiento del usuario. Con esta información, el atacante puede explotar el dispositivo utilizando muchos ataques, como también el atacante puede utilizar técnicas de ingeniería social para incitar a los usuarios a realizar descargas desde estas App Stores. Las aplicaciones pueden dañar otras aplicaciones y datos y enviar información sensible a los atacantes.</a:t>
            </a:r>
          </a:p>
        </p:txBody>
      </p:sp>
    </p:spTree>
    <p:extLst>
      <p:ext uri="{BB962C8B-B14F-4D97-AF65-F5344CB8AC3E}">
        <p14:creationId xmlns:p14="http://schemas.microsoft.com/office/powerpoint/2010/main" val="3395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Herramienta Jailbreak: Jailbreakme</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4238" y="1600200"/>
            <a:ext cx="3155523"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545601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 Jailbreak: Blackra1n</a:t>
            </a:r>
          </a:p>
        </p:txBody>
      </p:sp>
      <p:sp>
        <p:nvSpPr>
          <p:cNvPr id="3" name="Marcador de contenido 2"/>
          <p:cNvSpPr>
            <a:spLocks noGrp="1"/>
          </p:cNvSpPr>
          <p:nvPr>
            <p:ph idx="1"/>
          </p:nvPr>
        </p:nvSpPr>
        <p:spPr/>
        <p:txBody>
          <a:bodyPr/>
          <a:lstStyle/>
          <a:p>
            <a:r>
              <a:rPr lang="es-BO" dirty="0"/>
              <a:t>Blackra1n es una herramienta Jailbreak para firmwares iPhone, iPod o iPad. Puede trabajar en todos los dispositivo sin tener que realizar ajustes avanzados en el software. Trabaja tanto en Sistemas Windows como en Mac OS. Diseñado por Geohot.</a:t>
            </a:r>
          </a:p>
          <a:p>
            <a:r>
              <a:rPr lang="es-BO" dirty="0">
                <a:hlinkClick r:id="rId2"/>
              </a:rPr>
              <a:t>http://blackra1n.com</a:t>
            </a:r>
            <a:r>
              <a:rPr lang="es-BO" dirty="0"/>
              <a:t> </a:t>
            </a:r>
          </a:p>
        </p:txBody>
      </p:sp>
    </p:spTree>
    <p:extLst>
      <p:ext uri="{BB962C8B-B14F-4D97-AF65-F5344CB8AC3E}">
        <p14:creationId xmlns:p14="http://schemas.microsoft.com/office/powerpoint/2010/main" val="12812727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Herramienta Jailbreak: Blackra1n</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3346" y="1600200"/>
            <a:ext cx="3017308" cy="4525963"/>
          </a:xfr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22627713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Herramienta Jailbreak: Spirit</a:t>
            </a:r>
          </a:p>
        </p:txBody>
      </p:sp>
      <p:sp>
        <p:nvSpPr>
          <p:cNvPr id="3" name="Marcador de contenido 2"/>
          <p:cNvSpPr>
            <a:spLocks noGrp="1"/>
          </p:cNvSpPr>
          <p:nvPr>
            <p:ph idx="1"/>
          </p:nvPr>
        </p:nvSpPr>
        <p:spPr/>
        <p:txBody>
          <a:bodyPr/>
          <a:lstStyle/>
          <a:p>
            <a:r>
              <a:rPr lang="es-BO" dirty="0"/>
              <a:t>Spirit es una herramienta jailbreak que permite realizar jailbreak no atado. Sirve para iPad, iPhone e iPhone Touch en ciertas versiones de firmware.</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717032"/>
            <a:ext cx="5943600" cy="2679700"/>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6773941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Guía para asegurar iOS</a:t>
            </a:r>
          </a:p>
        </p:txBody>
      </p:sp>
      <p:sp>
        <p:nvSpPr>
          <p:cNvPr id="3" name="Marcador de contenido 2"/>
          <p:cNvSpPr>
            <a:spLocks noGrp="1"/>
          </p:cNvSpPr>
          <p:nvPr>
            <p:ph idx="1"/>
          </p:nvPr>
        </p:nvSpPr>
        <p:spPr/>
        <p:txBody>
          <a:bodyPr>
            <a:normAutofit fontScale="77500" lnSpcReduction="20000"/>
          </a:bodyPr>
          <a:lstStyle/>
          <a:p>
            <a:pPr marL="514350" indent="-514350">
              <a:buFont typeface="+mj-lt"/>
              <a:buAutoNum type="arabicPeriod"/>
            </a:pPr>
            <a:r>
              <a:rPr lang="es-BO" dirty="0"/>
              <a:t>Utilizar el bloqueo con contraseña.</a:t>
            </a:r>
          </a:p>
          <a:p>
            <a:pPr marL="514350" indent="-514350">
              <a:buFont typeface="+mj-lt"/>
              <a:buAutoNum type="arabicPeriod"/>
            </a:pPr>
            <a:r>
              <a:rPr lang="es-BO" dirty="0"/>
              <a:t>Deshabilitar Javascript y los addons web.</a:t>
            </a:r>
          </a:p>
          <a:p>
            <a:pPr marL="514350" indent="-514350">
              <a:buFont typeface="+mj-lt"/>
              <a:buAutoNum type="arabicPeriod"/>
            </a:pPr>
            <a:r>
              <a:rPr lang="es-BO" dirty="0"/>
              <a:t>Utilizar los dispositivos iOS en redes WIFI seguras y protegidas.</a:t>
            </a:r>
          </a:p>
          <a:p>
            <a:pPr marL="514350" indent="-514350">
              <a:buFont typeface="+mj-lt"/>
              <a:buAutoNum type="arabicPeriod"/>
            </a:pPr>
            <a:r>
              <a:rPr lang="es-BO" dirty="0"/>
              <a:t>No almacenar información sensible en la base de datos del lado del cliente.</a:t>
            </a:r>
          </a:p>
          <a:p>
            <a:pPr marL="514350" indent="-514350">
              <a:buFont typeface="+mj-lt"/>
              <a:buAutoNum type="arabicPeriod"/>
            </a:pPr>
            <a:r>
              <a:rPr lang="es-BO" dirty="0"/>
              <a:t>No acceder a servicios web en una red comprometida.</a:t>
            </a:r>
          </a:p>
          <a:p>
            <a:pPr marL="514350" indent="-514350">
              <a:buFont typeface="+mj-lt"/>
              <a:buAutoNum type="arabicPeriod"/>
            </a:pPr>
            <a:r>
              <a:rPr lang="es-BO" dirty="0"/>
              <a:t>No abrir vínculos o archivos adjuntos desde fuentes desconocidas.</a:t>
            </a:r>
          </a:p>
          <a:p>
            <a:pPr marL="514350" indent="-514350">
              <a:buFont typeface="+mj-lt"/>
              <a:buAutoNum type="arabicPeriod"/>
            </a:pPr>
            <a:r>
              <a:rPr lang="es-BO" dirty="0"/>
              <a:t>Utilizar herramientas de terceros confiables.</a:t>
            </a:r>
          </a:p>
          <a:p>
            <a:pPr marL="514350" indent="-514350">
              <a:buFont typeface="+mj-lt"/>
              <a:buAutoNum type="arabicPeriod"/>
            </a:pPr>
            <a:r>
              <a:rPr lang="es-BO" dirty="0"/>
              <a:t>Cambiar la contraseña por defecto (alpine) del root.</a:t>
            </a:r>
          </a:p>
        </p:txBody>
      </p:sp>
    </p:spTree>
    <p:extLst>
      <p:ext uri="{BB962C8B-B14F-4D97-AF65-F5344CB8AC3E}">
        <p14:creationId xmlns:p14="http://schemas.microsoft.com/office/powerpoint/2010/main" val="1347372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Guía para asegurar iOS</a:t>
            </a:r>
          </a:p>
        </p:txBody>
      </p:sp>
      <p:sp>
        <p:nvSpPr>
          <p:cNvPr id="3" name="Marcador de contenido 2"/>
          <p:cNvSpPr>
            <a:spLocks noGrp="1"/>
          </p:cNvSpPr>
          <p:nvPr>
            <p:ph idx="1"/>
          </p:nvPr>
        </p:nvSpPr>
        <p:spPr/>
        <p:txBody>
          <a:bodyPr>
            <a:normAutofit fontScale="92500" lnSpcReduction="10000"/>
          </a:bodyPr>
          <a:lstStyle/>
          <a:p>
            <a:pPr marL="514350" indent="-514350">
              <a:buFont typeface="+mj-lt"/>
              <a:buAutoNum type="arabicPeriod" startAt="9"/>
            </a:pPr>
            <a:r>
              <a:rPr lang="es-BO" dirty="0"/>
              <a:t>NO realizar jailbreak o rootear el dispositivo si es utilizado en ambientes empresariales.</a:t>
            </a:r>
          </a:p>
          <a:p>
            <a:pPr marL="514350" indent="-514350">
              <a:buFont typeface="+mj-lt"/>
              <a:buAutoNum type="arabicPeriod" startAt="9"/>
            </a:pPr>
            <a:r>
              <a:rPr lang="es-BO" dirty="0"/>
              <a:t>Configurar "Find My iPhone" para limpiar los dispositivos robados.</a:t>
            </a:r>
          </a:p>
          <a:p>
            <a:pPr marL="514350" indent="-514350">
              <a:buFont typeface="+mj-lt"/>
              <a:buAutoNum type="arabicPeriod" startAt="9"/>
            </a:pPr>
            <a:r>
              <a:rPr lang="es-BO" dirty="0"/>
              <a:t>Habilitar la detección Jailbreak y proteger el acceso a las cuentas de iTunes (AppleID) y Google.</a:t>
            </a:r>
          </a:p>
          <a:p>
            <a:pPr marL="514350" indent="-514350">
              <a:buFont typeface="+mj-lt"/>
              <a:buAutoNum type="arabicPeriod" startAt="9"/>
            </a:pPr>
            <a:r>
              <a:rPr lang="es-BO" dirty="0"/>
              <a:t>Deshabilitar los servicios iCloud para que la información empresarial sensible no sea respaldada en la nube.</a:t>
            </a:r>
          </a:p>
        </p:txBody>
      </p:sp>
    </p:spTree>
    <p:extLst>
      <p:ext uri="{BB962C8B-B14F-4D97-AF65-F5344CB8AC3E}">
        <p14:creationId xmlns:p14="http://schemas.microsoft.com/office/powerpoint/2010/main" val="3319746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rmAutofit fontScale="90000"/>
          </a:bodyPr>
          <a:lstStyle/>
          <a:p>
            <a:r>
              <a:rPr lang="es-BO" dirty="0"/>
              <a:t>Herramientas de Seguimiento iOS</a:t>
            </a:r>
          </a:p>
        </p:txBody>
      </p:sp>
      <p:sp>
        <p:nvSpPr>
          <p:cNvPr id="3" name="Marcador de contenido 2"/>
          <p:cNvSpPr>
            <a:spLocks noGrp="1"/>
          </p:cNvSpPr>
          <p:nvPr>
            <p:ph idx="1"/>
          </p:nvPr>
        </p:nvSpPr>
        <p:spPr/>
        <p:txBody>
          <a:bodyPr>
            <a:normAutofit lnSpcReduction="10000"/>
          </a:bodyPr>
          <a:lstStyle/>
          <a:p>
            <a:r>
              <a:rPr lang="en-US" dirty="0"/>
              <a:t>Find my iPhone: </a:t>
            </a:r>
            <a:r>
              <a:rPr lang="en-US" dirty="0">
                <a:hlinkClick r:id="rId2"/>
              </a:rPr>
              <a:t>https://itunes.apple.com</a:t>
            </a:r>
            <a:r>
              <a:rPr lang="en-US" dirty="0"/>
              <a:t> </a:t>
            </a:r>
          </a:p>
          <a:p>
            <a:endParaRPr lang="en-US" dirty="0"/>
          </a:p>
          <a:p>
            <a:r>
              <a:rPr lang="en-US" dirty="0"/>
              <a:t>iHound: </a:t>
            </a:r>
            <a:r>
              <a:rPr lang="en-US" dirty="0">
                <a:hlinkClick r:id="rId3"/>
              </a:rPr>
              <a:t>https://www.ihoundsoftware.com</a:t>
            </a:r>
            <a:r>
              <a:rPr lang="en-US" dirty="0"/>
              <a:t> </a:t>
            </a:r>
          </a:p>
          <a:p>
            <a:endParaRPr lang="en-US" dirty="0"/>
          </a:p>
          <a:p>
            <a:r>
              <a:rPr lang="en-US" dirty="0"/>
              <a:t>GadgetTrak iOS Security: </a:t>
            </a:r>
            <a:r>
              <a:rPr lang="en-US" dirty="0">
                <a:hlinkClick r:id="rId4"/>
              </a:rPr>
              <a:t>http://www.gadgettrak.com</a:t>
            </a:r>
            <a:r>
              <a:rPr lang="en-US" dirty="0"/>
              <a:t> </a:t>
            </a:r>
          </a:p>
          <a:p>
            <a:endParaRPr lang="en-US" dirty="0"/>
          </a:p>
          <a:p>
            <a:r>
              <a:rPr lang="en-US" dirty="0"/>
              <a:t>iLocalis: </a:t>
            </a:r>
            <a:r>
              <a:rPr lang="en-US" dirty="0">
                <a:hlinkClick r:id="rId5"/>
              </a:rPr>
              <a:t>http://ilocalis.com</a:t>
            </a:r>
            <a:r>
              <a:rPr lang="en-US" dirty="0"/>
              <a:t> </a:t>
            </a:r>
            <a:endParaRPr lang="es-BO" dirty="0"/>
          </a:p>
        </p:txBody>
      </p:sp>
    </p:spTree>
    <p:extLst>
      <p:ext uri="{BB962C8B-B14F-4D97-AF65-F5344CB8AC3E}">
        <p14:creationId xmlns:p14="http://schemas.microsoft.com/office/powerpoint/2010/main" val="244159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Hackeando Windows Phone</a:t>
            </a:r>
          </a:p>
        </p:txBody>
      </p:sp>
      <p:sp>
        <p:nvSpPr>
          <p:cNvPr id="3" name="Marcador de contenido 2"/>
          <p:cNvSpPr>
            <a:spLocks noGrp="1"/>
          </p:cNvSpPr>
          <p:nvPr>
            <p:ph idx="1"/>
          </p:nvPr>
        </p:nvSpPr>
        <p:spPr>
          <a:xfrm>
            <a:off x="457200" y="1600200"/>
            <a:ext cx="8229600" cy="5357192"/>
          </a:xfrm>
        </p:spPr>
        <p:txBody>
          <a:bodyPr>
            <a:normAutofit fontScale="55000" lnSpcReduction="20000"/>
          </a:bodyPr>
          <a:lstStyle/>
          <a:p>
            <a:r>
              <a:rPr lang="es-ES" dirty="0"/>
              <a:t>Se permite que los dispositivos con pantallas más grandes y procesadores multi-core de hasta 64 núcleos</a:t>
            </a:r>
          </a:p>
          <a:p>
            <a:r>
              <a:rPr lang="es-ES" dirty="0"/>
              <a:t>Núcleo y soporte Windows mejorados para el almacenamiento extraíble.</a:t>
            </a:r>
          </a:p>
          <a:p>
            <a:r>
              <a:rPr lang="es-ES" dirty="0"/>
              <a:t>Los componentes básicos de Windows 8, incluyendo el núcleo, sistema de archivos, drivers, pila de red, componentes de seguridad, medios de comunicación y soporte gráfico.</a:t>
            </a:r>
          </a:p>
          <a:p>
            <a:r>
              <a:rPr lang="es-ES" dirty="0"/>
              <a:t>Internet Explorer 10, tecnologías de mapas de Nokia, y multitarea.</a:t>
            </a:r>
          </a:p>
          <a:p>
            <a:r>
              <a:rPr lang="es-ES" dirty="0"/>
              <a:t>Compatible con Near Field Communication (NFC), incluyendo el pago y el intercambio de contenidos con Windows Phone y equipos con Windows 8.</a:t>
            </a:r>
          </a:p>
          <a:p>
            <a:r>
              <a:rPr lang="es-ES" dirty="0"/>
              <a:t>Compatibilidad con código nativo (C y C + +), portabilidad simplificada de plataformas como Android, Symbian e iOS.</a:t>
            </a:r>
          </a:p>
          <a:p>
            <a:r>
              <a:rPr lang="es-ES" dirty="0"/>
              <a:t>Control de transporte y la marca del elemento “wallet" es posible a través de la tarjeta SIM o hardware del teléfono.</a:t>
            </a:r>
          </a:p>
          <a:p>
            <a:r>
              <a:rPr lang="es-ES" dirty="0"/>
              <a:t>Bitlocker Nativo de 128 bits cifrado y gestión remota de dispositivos de Windows Phone.</a:t>
            </a:r>
          </a:p>
          <a:p>
            <a:r>
              <a:rPr lang="es-ES" dirty="0"/>
              <a:t>Protocolo de arranque seguro United Extensible Firmware Interface (UEFI) y firmware sobre el aire de las actualizaciones de Windows Phone.</a:t>
            </a:r>
          </a:p>
          <a:p>
            <a:r>
              <a:rPr lang="es-ES" dirty="0"/>
              <a:t>Características mejoradas aplicación sandboxing y VoIP y video chat en la integración de VoIP para cualquier aplicación de chat y vídeo.</a:t>
            </a:r>
            <a:endParaRPr lang="es-BO" dirty="0"/>
          </a:p>
        </p:txBody>
      </p:sp>
    </p:spTree>
    <p:extLst>
      <p:ext uri="{BB962C8B-B14F-4D97-AF65-F5344CB8AC3E}">
        <p14:creationId xmlns:p14="http://schemas.microsoft.com/office/powerpoint/2010/main" val="33253585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Arquitectura Windows Phone</a:t>
            </a:r>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stretch>
            <a:fillRect/>
          </a:stretch>
        </p:blipFill>
        <p:spPr>
          <a:xfrm>
            <a:off x="1066800" y="1566862"/>
            <a:ext cx="7010400" cy="372427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0623921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Proceso de Arranque Seguro</a:t>
            </a:r>
          </a:p>
        </p:txBody>
      </p:sp>
      <p:sp>
        <p:nvSpPr>
          <p:cNvPr id="3" name="Marcador de contenido 2"/>
          <p:cNvSpPr>
            <a:spLocks noGrp="1"/>
          </p:cNvSpPr>
          <p:nvPr>
            <p:ph idx="1"/>
          </p:nvPr>
        </p:nvSpPr>
        <p:spPr/>
        <p:txBody>
          <a:bodyPr>
            <a:normAutofit fontScale="77500" lnSpcReduction="20000"/>
          </a:bodyPr>
          <a:lstStyle/>
          <a:p>
            <a:r>
              <a:rPr lang="es-BO" dirty="0"/>
              <a:t>La meta de la característica de arranque seguro de Windows Phone 8 es diseñar un proceso de arranque que permita correr el Sistema para garantizar que solo los componentes confiables sean cargados. </a:t>
            </a:r>
          </a:p>
          <a:p>
            <a:r>
              <a:rPr lang="es-ES" dirty="0"/>
              <a:t>Cuando se enciende por primera vez el firmware inicia una Firmware Interface Extensible Unified (UEFI) en segundo plano que valide el HASH de estas firmas en comparación con las firmas de los gestores de arranque inicial para confirmar el ambiente del Sistema. En esta etapa las firmas se comparan en el Administrador de arranque de Windows Phone para permitir que solo las aplicaciones originales y de confianza.</a:t>
            </a:r>
            <a:endParaRPr lang="es-BO" dirty="0"/>
          </a:p>
        </p:txBody>
      </p:sp>
    </p:spTree>
    <p:extLst>
      <p:ext uri="{BB962C8B-B14F-4D97-AF65-F5344CB8AC3E}">
        <p14:creationId xmlns:p14="http://schemas.microsoft.com/office/powerpoint/2010/main" val="920142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Amenazas de Malware Móvil</a:t>
            </a:r>
          </a:p>
        </p:txBody>
      </p:sp>
      <p:sp>
        <p:nvSpPr>
          <p:cNvPr id="3" name="Marcador de contenido 2"/>
          <p:cNvSpPr>
            <a:spLocks noGrp="1"/>
          </p:cNvSpPr>
          <p:nvPr>
            <p:ph idx="1"/>
          </p:nvPr>
        </p:nvSpPr>
        <p:spPr/>
        <p:txBody>
          <a:bodyPr>
            <a:normAutofit fontScale="70000" lnSpcReduction="20000"/>
          </a:bodyPr>
          <a:lstStyle/>
          <a:p>
            <a:pPr marL="0" indent="0">
              <a:buNone/>
            </a:pPr>
            <a:r>
              <a:rPr lang="es-BO" dirty="0"/>
              <a:t>En los últimos años, muchos usuarios están cambiando el uso de equipos personales hacia los smartphones y tablets. Esto incrementó la adopción de dispositivos móviles por los usuarios para uso personal, lo que incitó a los atacantes a lanzar ataques a estos dispositivos móviles. Los atacantes lo hacen porque la información almacenada en estos es mucho más sensible. SMS poofing, fraude, etc. son ataques realizados por los atacantes en dispositivos móviles. </a:t>
            </a:r>
            <a:br>
              <a:rPr lang="es-BO" dirty="0"/>
            </a:br>
            <a:endParaRPr lang="es-BO" dirty="0"/>
          </a:p>
          <a:p>
            <a:pPr marL="0" indent="0">
              <a:buNone/>
            </a:pPr>
            <a:r>
              <a:rPr lang="es-BO" dirty="0"/>
              <a:t>El malware incluido en móviles incluye virus, malware SMS, botnets móviles, spyware, troyanos destructivos, etc. </a:t>
            </a:r>
            <a:br>
              <a:rPr lang="es-BO" dirty="0"/>
            </a:br>
            <a:endParaRPr lang="es-BO" dirty="0"/>
          </a:p>
          <a:p>
            <a:pPr marL="0" indent="0">
              <a:buNone/>
            </a:pPr>
            <a:r>
              <a:rPr lang="es-BO" dirty="0"/>
              <a:t>Para infectar los dispositivos móviles, el atacante que escribe un malware o crea una aplicación maliciosa y la publica en una Store y aguarda a que el usuario instale ésta. Cuando esto sucede, el atacante toma control sobre el dispositivo.</a:t>
            </a:r>
          </a:p>
        </p:txBody>
      </p:sp>
    </p:spTree>
    <p:extLst>
      <p:ext uri="{BB962C8B-B14F-4D97-AF65-F5344CB8AC3E}">
        <p14:creationId xmlns:p14="http://schemas.microsoft.com/office/powerpoint/2010/main" val="11175947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Proceso de Arranque Seguro</a:t>
            </a:r>
          </a:p>
        </p:txBody>
      </p:sp>
      <p:sp>
        <p:nvSpPr>
          <p:cNvPr id="3" name="Marcador de contenido 2"/>
          <p:cNvSpPr>
            <a:spLocks noGrp="1"/>
          </p:cNvSpPr>
          <p:nvPr>
            <p:ph idx="1"/>
          </p:nvPr>
        </p:nvSpPr>
        <p:spPr/>
        <p:txBody>
          <a:bodyPr/>
          <a:lstStyle/>
          <a:p>
            <a:endParaRPr lang="es-BO" dirty="0"/>
          </a:p>
        </p:txBody>
      </p:sp>
      <p:pic>
        <p:nvPicPr>
          <p:cNvPr id="4" name="Imagen 3"/>
          <p:cNvPicPr>
            <a:picLocks noChangeAspect="1"/>
          </p:cNvPicPr>
          <p:nvPr/>
        </p:nvPicPr>
        <p:blipFill>
          <a:blip r:embed="rId2"/>
          <a:stretch>
            <a:fillRect/>
          </a:stretch>
        </p:blipFill>
        <p:spPr>
          <a:xfrm>
            <a:off x="1619672" y="1700808"/>
            <a:ext cx="5553075" cy="3238500"/>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8342202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4800" dirty="0"/>
              <a:t>Guía para asegurar sistemas con Windows Phone</a:t>
            </a:r>
          </a:p>
        </p:txBody>
      </p:sp>
      <p:sp>
        <p:nvSpPr>
          <p:cNvPr id="3" name="Marcador de contenido 2"/>
          <p:cNvSpPr>
            <a:spLocks noGrp="1"/>
          </p:cNvSpPr>
          <p:nvPr>
            <p:ph idx="1"/>
          </p:nvPr>
        </p:nvSpPr>
        <p:spPr/>
        <p:txBody>
          <a:bodyPr>
            <a:normAutofit fontScale="85000" lnSpcReduction="10000"/>
          </a:bodyPr>
          <a:lstStyle/>
          <a:p>
            <a:r>
              <a:rPr lang="es-BO" dirty="0"/>
              <a:t>Descargar aplicaciones solo del Zune Marketplace.</a:t>
            </a:r>
          </a:p>
          <a:p>
            <a:r>
              <a:rPr lang="es-BO" dirty="0"/>
              <a:t>Mantener el dispositivo actualizado.</a:t>
            </a:r>
          </a:p>
          <a:p>
            <a:r>
              <a:rPr lang="es-BO" dirty="0"/>
              <a:t>Limpiar el historial de navegación.</a:t>
            </a:r>
          </a:p>
          <a:p>
            <a:r>
              <a:rPr lang="es-BO" dirty="0"/>
              <a:t>Utilizar Zune desktop para respaldar información.</a:t>
            </a:r>
          </a:p>
          <a:p>
            <a:r>
              <a:rPr lang="es-BO" dirty="0"/>
              <a:t>Evitar acceder a sitios web protegidos por contraseña en redes WIFI no seguras.</a:t>
            </a:r>
          </a:p>
          <a:p>
            <a:r>
              <a:rPr lang="es-BO" dirty="0"/>
              <a:t>Configurar bloqueo de pantalla con contraseña.</a:t>
            </a:r>
          </a:p>
          <a:p>
            <a:r>
              <a:rPr lang="es-BO" dirty="0"/>
              <a:t>Proteger la SIM (Suscriber Identify Module) con un PIN (Personal Identification Number)</a:t>
            </a:r>
          </a:p>
        </p:txBody>
      </p:sp>
    </p:spTree>
    <p:extLst>
      <p:ext uri="{BB962C8B-B14F-4D97-AF65-F5344CB8AC3E}">
        <p14:creationId xmlns:p14="http://schemas.microsoft.com/office/powerpoint/2010/main" val="3508128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Hackeando Blackberry</a:t>
            </a:r>
          </a:p>
        </p:txBody>
      </p:sp>
      <p:sp>
        <p:nvSpPr>
          <p:cNvPr id="3" name="Marcador de contenido 2"/>
          <p:cNvSpPr>
            <a:spLocks noGrp="1"/>
          </p:cNvSpPr>
          <p:nvPr>
            <p:ph idx="1"/>
          </p:nvPr>
        </p:nvSpPr>
        <p:spPr/>
        <p:txBody>
          <a:bodyPr>
            <a:normAutofit fontScale="85000" lnSpcReduction="20000"/>
          </a:bodyPr>
          <a:lstStyle/>
          <a:p>
            <a:r>
              <a:rPr lang="es-BO" dirty="0"/>
              <a:t>El Sistema Operativo BlackBerry fue desarrollado por Research in Motion (RIM) para su linea de smartphones y handheld.</a:t>
            </a:r>
          </a:p>
          <a:p>
            <a:r>
              <a:rPr lang="es-BO" dirty="0"/>
              <a:t>Incluye un framework basado en Java que implementa J2ME Mobine Information Device Profile v2 (MIDP2) y Connected Limited Device Configuration (CLDC).</a:t>
            </a:r>
          </a:p>
          <a:p>
            <a:pPr lvl="1"/>
            <a:r>
              <a:rPr lang="es-BO" dirty="0"/>
              <a:t>Soporte nativo para correos corporativos.</a:t>
            </a:r>
          </a:p>
          <a:p>
            <a:pPr lvl="1"/>
            <a:r>
              <a:rPr lang="es-BO" dirty="0"/>
              <a:t>BlackBerry Enterprise Server.</a:t>
            </a:r>
          </a:p>
          <a:p>
            <a:pPr lvl="1"/>
            <a:r>
              <a:rPr lang="es-BO" dirty="0"/>
              <a:t>BlackBerry Messenger.</a:t>
            </a:r>
          </a:p>
          <a:p>
            <a:pPr lvl="1"/>
            <a:r>
              <a:rPr lang="es-BO" dirty="0"/>
              <a:t>BlackBerry Internet Service.</a:t>
            </a:r>
          </a:p>
          <a:p>
            <a:pPr lvl="1"/>
            <a:r>
              <a:rPr lang="es-BO" dirty="0"/>
              <a:t>Cliente de correo BlackBerry .</a:t>
            </a:r>
          </a:p>
        </p:txBody>
      </p:sp>
    </p:spTree>
    <p:extLst>
      <p:ext uri="{BB962C8B-B14F-4D97-AF65-F5344CB8AC3E}">
        <p14:creationId xmlns:p14="http://schemas.microsoft.com/office/powerpoint/2010/main" val="24616042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BO" dirty="0"/>
              <a:t>Hackeando Blackberry</a:t>
            </a:r>
          </a:p>
        </p:txBody>
      </p:sp>
      <p:sp>
        <p:nvSpPr>
          <p:cNvPr id="3" name="Marcador de contenido 2"/>
          <p:cNvSpPr>
            <a:spLocks noGrp="1"/>
          </p:cNvSpPr>
          <p:nvPr>
            <p:ph idx="1"/>
          </p:nvPr>
        </p:nvSpPr>
        <p:spPr/>
        <p:txBody>
          <a:bodyPr/>
          <a:lstStyle/>
          <a:p>
            <a:endParaRPr lang="es-BO" dirty="0"/>
          </a:p>
        </p:txBody>
      </p:sp>
      <p:pic>
        <p:nvPicPr>
          <p:cNvPr id="7" name="Imagen 6"/>
          <p:cNvPicPr>
            <a:picLocks noChangeAspect="1"/>
          </p:cNvPicPr>
          <p:nvPr/>
        </p:nvPicPr>
        <p:blipFill>
          <a:blip r:embed="rId2"/>
          <a:stretch>
            <a:fillRect/>
          </a:stretch>
        </p:blipFill>
        <p:spPr>
          <a:xfrm>
            <a:off x="1259632" y="1600200"/>
            <a:ext cx="6829425" cy="4733925"/>
          </a:xfrm>
          <a:prstGeom prst="rect">
            <a:avLst/>
          </a:prstGeom>
        </p:spPr>
      </p:pic>
      <p:sp>
        <p:nvSpPr>
          <p:cNvPr id="5"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12414220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Vectores de ataque BlackBerry</a:t>
            </a:r>
          </a:p>
        </p:txBody>
      </p:sp>
      <p:sp>
        <p:nvSpPr>
          <p:cNvPr id="3" name="Marcador de contenido 2"/>
          <p:cNvSpPr>
            <a:spLocks noGrp="1"/>
          </p:cNvSpPr>
          <p:nvPr>
            <p:ph idx="1"/>
          </p:nvPr>
        </p:nvSpPr>
        <p:spPr/>
        <p:txBody>
          <a:bodyPr>
            <a:normAutofit fontScale="92500" lnSpcReduction="10000"/>
          </a:bodyPr>
          <a:lstStyle/>
          <a:p>
            <a:r>
              <a:rPr lang="es-BO" dirty="0"/>
              <a:t>Firma de Código maliciosa.</a:t>
            </a:r>
          </a:p>
          <a:p>
            <a:r>
              <a:rPr lang="es-BO" dirty="0"/>
              <a:t>Exploits archivos JAD.</a:t>
            </a:r>
          </a:p>
          <a:p>
            <a:r>
              <a:rPr lang="es-BO" dirty="0"/>
              <a:t>Manipulación de memoria y procesos.</a:t>
            </a:r>
          </a:p>
          <a:p>
            <a:r>
              <a:rPr lang="es-BO" dirty="0"/>
              <a:t>Exploits SMS (Short Message Service).</a:t>
            </a:r>
          </a:p>
          <a:p>
            <a:r>
              <a:rPr lang="es-BO" dirty="0"/>
              <a:t>Exploits de correo electrónico.</a:t>
            </a:r>
          </a:p>
          <a:p>
            <a:r>
              <a:rPr lang="es-BO" dirty="0"/>
              <a:t>Ataques a datos PIM.</a:t>
            </a:r>
          </a:p>
          <a:p>
            <a:r>
              <a:rPr lang="es-BO" dirty="0"/>
              <a:t>Vulnerabilidades de conexiones TCP/IP.</a:t>
            </a:r>
          </a:p>
          <a:p>
            <a:r>
              <a:rPr lang="es-BO" dirty="0"/>
              <a:t>Ataques telefónicos.</a:t>
            </a:r>
          </a:p>
          <a:p>
            <a:r>
              <a:rPr lang="es-BO" dirty="0"/>
              <a:t>Malwares BlackBerry.</a:t>
            </a:r>
          </a:p>
        </p:txBody>
      </p:sp>
    </p:spTree>
    <p:extLst>
      <p:ext uri="{BB962C8B-B14F-4D97-AF65-F5344CB8AC3E}">
        <p14:creationId xmlns:p14="http://schemas.microsoft.com/office/powerpoint/2010/main" val="32812493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Firma de código malicioso</a:t>
            </a:r>
          </a:p>
        </p:txBody>
      </p:sp>
      <p:sp>
        <p:nvSpPr>
          <p:cNvPr id="3" name="Marcador de contenido 2"/>
          <p:cNvSpPr>
            <a:spLocks noGrp="1"/>
          </p:cNvSpPr>
          <p:nvPr>
            <p:ph idx="1"/>
          </p:nvPr>
        </p:nvSpPr>
        <p:spPr/>
        <p:txBody>
          <a:bodyPr>
            <a:normAutofit fontScale="77500" lnSpcReduction="20000"/>
          </a:bodyPr>
          <a:lstStyle/>
          <a:p>
            <a:r>
              <a:rPr lang="es-BO" dirty="0"/>
              <a:t>Las aplicaciones BlackBerry deben estar firmadas por RIM para obtener full acceso a las APIs del Sistema.</a:t>
            </a:r>
          </a:p>
          <a:p>
            <a:r>
              <a:rPr lang="es-BO" dirty="0"/>
              <a:t>Si una firma no se encuentra en la aplicación o si está alterada, el JVM restringirá o rechazará el acceso a API a la aplicación.</a:t>
            </a:r>
          </a:p>
          <a:p>
            <a:r>
              <a:rPr lang="es-BO" dirty="0"/>
              <a:t>Los atacantes pueden obtener firmas de código anónimas utilizando tarjetas de crédito pre-pagadas y detalles falsos, firmar la aplicación y publicarla dentro del BlackBerry App </a:t>
            </a:r>
            <a:r>
              <a:rPr lang="es-BO" dirty="0" err="1"/>
              <a:t>World</a:t>
            </a:r>
            <a:r>
              <a:rPr lang="es-BO" dirty="0"/>
              <a:t>.</a:t>
            </a:r>
          </a:p>
          <a:p>
            <a:r>
              <a:rPr lang="es-BO" dirty="0"/>
              <a:t>Los atacantes también pueden comprometer el sistema de un desarrollador para robar las firmas de código y sus contraseñas para descifrar las firmas cifradas.</a:t>
            </a:r>
          </a:p>
        </p:txBody>
      </p:sp>
    </p:spTree>
    <p:extLst>
      <p:ext uri="{BB962C8B-B14F-4D97-AF65-F5344CB8AC3E}">
        <p14:creationId xmlns:p14="http://schemas.microsoft.com/office/powerpoint/2010/main" val="26373831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3200" dirty="0"/>
              <a:t>Exploits de archivos JAD y Manipulación de Procesos de memoria</a:t>
            </a:r>
          </a:p>
        </p:txBody>
      </p:sp>
      <p:sp>
        <p:nvSpPr>
          <p:cNvPr id="3" name="Marcador de contenido 2"/>
          <p:cNvSpPr>
            <a:spLocks noGrp="1"/>
          </p:cNvSpPr>
          <p:nvPr>
            <p:ph idx="1"/>
          </p:nvPr>
        </p:nvSpPr>
        <p:spPr>
          <a:xfrm>
            <a:off x="457200" y="1600200"/>
            <a:ext cx="8229600" cy="5257800"/>
          </a:xfrm>
        </p:spPr>
        <p:txBody>
          <a:bodyPr>
            <a:noAutofit/>
          </a:bodyPr>
          <a:lstStyle/>
          <a:p>
            <a:r>
              <a:rPr lang="es-BO" sz="1800" dirty="0"/>
              <a:t>Exploits de archivos JAD</a:t>
            </a:r>
          </a:p>
          <a:p>
            <a:pPr lvl="1"/>
            <a:r>
              <a:rPr lang="es-BO" sz="1800" dirty="0"/>
              <a:t>Los archivos .jad (Java Application Descriptors) incljyen los atributos de una aplicación java, como descripción de la aplicación, detalles del vendedor y tamaño, y provee la URL donde la aplicación puede ser descargada.</a:t>
            </a:r>
          </a:p>
          <a:p>
            <a:pPr lvl="1"/>
            <a:r>
              <a:rPr lang="es-BO" sz="1800" dirty="0"/>
              <a:t>Es utilizado como una manera de proveer una instalación Over The Air (OTA) de aplicaciones java en dispositivos J2ME.</a:t>
            </a:r>
          </a:p>
          <a:p>
            <a:pPr lvl="1"/>
            <a:r>
              <a:rPr lang="es-BO" sz="1800" dirty="0"/>
              <a:t>Los atacantes pueden especialmente los archivos .jad elaboradas con información suplantada y engañar a los usuarios a instalar aplicaciones maliciosas.</a:t>
            </a:r>
          </a:p>
          <a:p>
            <a:r>
              <a:rPr lang="es-BO" sz="1800" dirty="0"/>
              <a:t>Manipulaciones de Procesos/Memoria</a:t>
            </a:r>
          </a:p>
          <a:p>
            <a:pPr lvl="1"/>
            <a:r>
              <a:rPr lang="es-BO" sz="1800" dirty="0"/>
              <a:t>Los atacantes pueden crear aplicaciones maliciosas creando bucles infinitos, con una condición de ruptura en el medio que siempre será falsa para saltar la verificación de compilador.</a:t>
            </a:r>
          </a:p>
          <a:p>
            <a:pPr lvl="1"/>
            <a:r>
              <a:rPr lang="es-BO" sz="1800" dirty="0"/>
              <a:t>Causará un ataque DoS cuando la aplicación maliciosa se ejecute causando que el dispositivo no responda.</a:t>
            </a:r>
          </a:p>
        </p:txBody>
      </p:sp>
    </p:spTree>
    <p:extLst>
      <p:ext uri="{BB962C8B-B14F-4D97-AF65-F5344CB8AC3E}">
        <p14:creationId xmlns:p14="http://schemas.microsoft.com/office/powerpoint/2010/main" val="8590562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BO" dirty="0"/>
              <a:t>Intercepción SMS</a:t>
            </a:r>
          </a:p>
          <a:p>
            <a:pPr lvl="1"/>
            <a:r>
              <a:rPr lang="es-BO" dirty="0"/>
              <a:t>El envío y recepción de mensajes pueden ser realizados fácilmente utilizando aplicaciones sin firmar. Los mensajes desde un BlackBerry comprometido puede ser enviado y recibido por terceros fácilmente utilizando una aplicación maliciosa.</a:t>
            </a:r>
          </a:p>
        </p:txBody>
      </p:sp>
      <p:sp>
        <p:nvSpPr>
          <p:cNvPr id="2" name="Título 1"/>
          <p:cNvSpPr>
            <a:spLocks noGrp="1"/>
          </p:cNvSpPr>
          <p:nvPr>
            <p:ph type="title"/>
          </p:nvPr>
        </p:nvSpPr>
        <p:spPr/>
        <p:txBody>
          <a:bodyPr/>
          <a:lstStyle/>
          <a:p>
            <a:r>
              <a:rPr lang="es-BO" dirty="0"/>
              <a:t>Exploits SMS</a:t>
            </a:r>
          </a:p>
        </p:txBody>
      </p:sp>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Tree>
    <p:extLst>
      <p:ext uri="{BB962C8B-B14F-4D97-AF65-F5344CB8AC3E}">
        <p14:creationId xmlns:p14="http://schemas.microsoft.com/office/powerpoint/2010/main" val="31389317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lstStyle/>
          <a:p>
            <a:r>
              <a:rPr lang="es-BO" dirty="0"/>
              <a:t>Exploits de correos electrónicos</a:t>
            </a:r>
          </a:p>
        </p:txBody>
      </p:sp>
      <p:sp>
        <p:nvSpPr>
          <p:cNvPr id="3" name="Marcador de contenido 2"/>
          <p:cNvSpPr>
            <a:spLocks noGrp="1"/>
          </p:cNvSpPr>
          <p:nvPr>
            <p:ph idx="1"/>
          </p:nvPr>
        </p:nvSpPr>
        <p:spPr/>
        <p:txBody>
          <a:bodyPr>
            <a:normAutofit fontScale="92500" lnSpcReduction="10000"/>
          </a:bodyPr>
          <a:lstStyle/>
          <a:p>
            <a:r>
              <a:rPr lang="es-BO" dirty="0"/>
              <a:t>En móviles BlackBerry, todos los correos son enviados, recibidos y leídos a través del paquete net.rim.blackberry.api.mail y éste puede ser utilizado solo en aplicaciones firmadas. </a:t>
            </a:r>
          </a:p>
          <a:p>
            <a:r>
              <a:rPr lang="es-BO" dirty="0"/>
              <a:t>El servicio de archivos adjuntos de BlackBerry solo soporta archivos como .doc, .pdf, .txt, .wpd, .xls, y .ppt, pero puede enviar cualquier archivo vía correo. Un adjunto con tipo de archivo .doc no es soportado vía BlackBerry.</a:t>
            </a:r>
          </a:p>
        </p:txBody>
      </p:sp>
    </p:spTree>
    <p:extLst>
      <p:ext uri="{BB962C8B-B14F-4D97-AF65-F5344CB8AC3E}">
        <p14:creationId xmlns:p14="http://schemas.microsoft.com/office/powerpoint/2010/main" val="2059476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rot="19740605">
            <a:off x="589828" y="3633295"/>
            <a:ext cx="8229600" cy="1143000"/>
          </a:xfrm>
          <a:prstGeom prst="rect">
            <a:avLst/>
          </a:prstGeom>
        </p:spPr>
        <p:txBody>
          <a:bodyPr/>
          <a:lstStyle>
            <a:lvl1pPr algn="ctr" defTabSz="914400" rtl="0" eaLnBrk="1" latinLnBrk="0" hangingPunct="1">
              <a:spcBef>
                <a:spcPct val="0"/>
              </a:spcBef>
              <a:buNone/>
              <a:defRPr sz="4400" kern="1200">
                <a:solidFill>
                  <a:schemeClr val="bg2"/>
                </a:solidFill>
                <a:latin typeface="Arial" pitchFamily="34" charset="0"/>
                <a:ea typeface="+mj-ea"/>
                <a:cs typeface="Arial" pitchFamily="34" charset="0"/>
              </a:defRPr>
            </a:lvl1pPr>
          </a:lstStyle>
          <a:p>
            <a:endParaRPr lang="es-BO" dirty="0">
              <a:solidFill>
                <a:srgbClr val="00B0F0"/>
              </a:solidFill>
            </a:endParaRPr>
          </a:p>
        </p:txBody>
      </p:sp>
      <p:sp>
        <p:nvSpPr>
          <p:cNvPr id="2" name="Título 1"/>
          <p:cNvSpPr>
            <a:spLocks noGrp="1"/>
          </p:cNvSpPr>
          <p:nvPr>
            <p:ph type="title"/>
          </p:nvPr>
        </p:nvSpPr>
        <p:spPr/>
        <p:txBody>
          <a:bodyPr>
            <a:noAutofit/>
          </a:bodyPr>
          <a:lstStyle/>
          <a:p>
            <a:r>
              <a:rPr lang="es-BO" sz="3200" dirty="0"/>
              <a:t>Ataques a datos PIM y vulnerabilidades de conexiones TCP/IP</a:t>
            </a:r>
          </a:p>
        </p:txBody>
      </p:sp>
      <p:sp>
        <p:nvSpPr>
          <p:cNvPr id="3" name="Marcador de contenido 2"/>
          <p:cNvSpPr>
            <a:spLocks noGrp="1"/>
          </p:cNvSpPr>
          <p:nvPr>
            <p:ph idx="1"/>
          </p:nvPr>
        </p:nvSpPr>
        <p:spPr/>
        <p:txBody>
          <a:bodyPr>
            <a:noAutofit/>
          </a:bodyPr>
          <a:lstStyle/>
          <a:p>
            <a:r>
              <a:rPr lang="es-BO" sz="2000" dirty="0"/>
              <a:t>Ataques a datos PIM</a:t>
            </a:r>
          </a:p>
          <a:p>
            <a:pPr lvl="1"/>
            <a:r>
              <a:rPr lang="es-BO" sz="1600" dirty="0"/>
              <a:t>Los datos PIM (Personal Information Management) en la base de datos PIM de un dispositivo BlackBerri incluye libreta de direcciones, calendarios, tareas e información memopads.</a:t>
            </a:r>
          </a:p>
          <a:p>
            <a:pPr lvl="1"/>
            <a:r>
              <a:rPr lang="es-BO" sz="1600" dirty="0"/>
              <a:t>Los atacantes pueden crear aplicaciones maliciosas firmadas que leen los datos PIM y los envían a un atacante utilizando distintos mecanismos de transporte.</a:t>
            </a:r>
          </a:p>
          <a:p>
            <a:pPr lvl="1"/>
            <a:r>
              <a:rPr lang="es-BO" sz="1600" dirty="0"/>
              <a:t>Las aplicaciones maliciosas también pueden eliminar o modificar datos PIM</a:t>
            </a:r>
          </a:p>
          <a:p>
            <a:endParaRPr lang="es-BO" sz="2000" dirty="0"/>
          </a:p>
          <a:p>
            <a:r>
              <a:rPr lang="es-BO" sz="2000" dirty="0"/>
              <a:t>Vulnerabilidades de conexiones TCP/IP</a:t>
            </a:r>
          </a:p>
          <a:p>
            <a:pPr lvl="1"/>
            <a:r>
              <a:rPr lang="es-BO" sz="1600" dirty="0"/>
              <a:t>Si el firewall del dispositivo está apagado, las aplicaciones firmadas pueden abrir conexiones TCP sin que el usuario lo note.</a:t>
            </a:r>
          </a:p>
          <a:p>
            <a:pPr lvl="1"/>
            <a:r>
              <a:rPr lang="es-BO" sz="1600" dirty="0"/>
              <a:t>Las aplicaciones maliciosas instaladas pueden crear una conexión reversa con el atacante habilitándolo a utilizar el dispositivo infectado como un proxy TCP y obtener acceso a los recursos internos de la organización.</a:t>
            </a:r>
          </a:p>
          <a:p>
            <a:pPr lvl="1"/>
            <a:r>
              <a:rPr lang="es-BO" sz="1600" dirty="0"/>
              <a:t>Los atacantes también pueden explotar la conexión TCP reversa para backdoors y realizar varios ataques de obtención de información.</a:t>
            </a:r>
          </a:p>
        </p:txBody>
      </p:sp>
    </p:spTree>
    <p:extLst>
      <p:ext uri="{BB962C8B-B14F-4D97-AF65-F5344CB8AC3E}">
        <p14:creationId xmlns:p14="http://schemas.microsoft.com/office/powerpoint/2010/main" val="2618709851"/>
      </p:ext>
    </p:extLst>
  </p:cSld>
  <p:clrMapOvr>
    <a:masterClrMapping/>
  </p:clrMapOvr>
</p:sld>
</file>

<file path=ppt/theme/theme1.xml><?xml version="1.0" encoding="utf-8"?>
<a:theme xmlns:a="http://schemas.openxmlformats.org/drawingml/2006/main" name="Blue-Grey-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Technology-PowerPoint-Template</Template>
  <TotalTime>150</TotalTime>
  <Words>7127</Words>
  <Application>Microsoft Office PowerPoint</Application>
  <PresentationFormat>On-screen Show (4:3)</PresentationFormat>
  <Paragraphs>473</Paragraphs>
  <Slides>125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125</vt:i4>
      </vt:variant>
    </vt:vector>
  </HeadingPairs>
  <TitlesOfParts>
    <vt:vector size="129" baseType="lpstr">
      <vt:lpstr>Arial</vt:lpstr>
      <vt:lpstr>Calibri</vt:lpstr>
      <vt:lpstr>Microsoft New Tai Lue</vt:lpstr>
      <vt:lpstr>Blue-Grey-PowerPoint-Template</vt:lpstr>
      <vt:lpstr>16 Hackeando Plataformas móviles</vt:lpstr>
      <vt:lpstr>Introducción</vt:lpstr>
      <vt:lpstr>Terminologías</vt:lpstr>
      <vt:lpstr>Vectores de ataque</vt:lpstr>
      <vt:lpstr>Vulnerabilidades y Riesgos</vt:lpstr>
      <vt:lpstr>Vulnerabilidades y Riesgos</vt:lpstr>
      <vt:lpstr>Problemas de Seguridad en las App Stores</vt:lpstr>
      <vt:lpstr>Problemas de Seguridad en las App Stores</vt:lpstr>
      <vt:lpstr>Amenazas de Malware Móvil</vt:lpstr>
      <vt:lpstr>Problemas de Seguridad en App Sandboxing</vt:lpstr>
      <vt:lpstr>Android</vt:lpstr>
      <vt:lpstr>Arquitectura de Android</vt:lpstr>
      <vt:lpstr>Arquitectura de Android</vt:lpstr>
      <vt:lpstr>Arquitectura de Android</vt:lpstr>
      <vt:lpstr>Arquitectura de Android</vt:lpstr>
      <vt:lpstr>Arquitectura de Android</vt:lpstr>
      <vt:lpstr>Android Device Administration API</vt:lpstr>
      <vt:lpstr>Android Device Administration API</vt:lpstr>
      <vt:lpstr>Android Rooting</vt:lpstr>
      <vt:lpstr>Rooteando Teléfonos Android con SuperOneClick</vt:lpstr>
      <vt:lpstr>Rooteando Teléfonos Android con SuperOneClick</vt:lpstr>
      <vt:lpstr>Rooteando Teléfonos Android con Superboot</vt:lpstr>
      <vt:lpstr>Herramientas de Rooteo de Android</vt:lpstr>
      <vt:lpstr>Session Hijacking utilizando DroidSheep</vt:lpstr>
      <vt:lpstr>Session Hijacking utilizando DroidSheep</vt:lpstr>
      <vt:lpstr>Sniffer para Android: FaceNiff</vt:lpstr>
      <vt:lpstr>Sniffer para Android: FaceNiff</vt:lpstr>
      <vt:lpstr>Troyano para Android: ZitMo (Zeus-in-the-Mobile)</vt:lpstr>
      <vt:lpstr>Troyano para Android: ZitMo (Zeus-in-the-Mobile)</vt:lpstr>
      <vt:lpstr>Troyano para Android: GingerBreak</vt:lpstr>
      <vt:lpstr>Troyano para Android: GingerBreak</vt:lpstr>
      <vt:lpstr>Troyano para Android: AcnetSteal</vt:lpstr>
      <vt:lpstr>Troyano para Android: Cawitt</vt:lpstr>
      <vt:lpstr>Troyano para Android: Cawitt</vt:lpstr>
      <vt:lpstr>Troyano para Android: Frogonal</vt:lpstr>
      <vt:lpstr>Troyano para Android: Frogonal</vt:lpstr>
      <vt:lpstr>Troyano para Android: Gamex</vt:lpstr>
      <vt:lpstr>Troyano para Android: Gamex</vt:lpstr>
      <vt:lpstr>Troyano para Android: KabStamper</vt:lpstr>
      <vt:lpstr>Troyano para Android: KabStamper</vt:lpstr>
      <vt:lpstr>Troyano para Android: Mania</vt:lpstr>
      <vt:lpstr>Troyano para Android: Mania</vt:lpstr>
      <vt:lpstr>Troyano para Android: PremiumSMS</vt:lpstr>
      <vt:lpstr>Troyano para Android: SMSSpy</vt:lpstr>
      <vt:lpstr>Troyano para Android: SMSSpy</vt:lpstr>
      <vt:lpstr>Troyano para Android: DroidLive SMS</vt:lpstr>
      <vt:lpstr>Troyano para Android: DroidLive SMS</vt:lpstr>
      <vt:lpstr>Troyano para Android: UpdtKiller</vt:lpstr>
      <vt:lpstr>Troyano para Android: UpdtKiller</vt:lpstr>
      <vt:lpstr>Troyano para Android: FakeToken</vt:lpstr>
      <vt:lpstr>Troyano para Android: FakeToken</vt:lpstr>
      <vt:lpstr>Asegurando dispositivos Android</vt:lpstr>
      <vt:lpstr>Política de Aplicaciones de Dispositivo Google</vt:lpstr>
      <vt:lpstr>Política de Aplicaciones de Dispositivo Google</vt:lpstr>
      <vt:lpstr>Limpieza remota de servicios</vt:lpstr>
      <vt:lpstr>Herramienta de Seguridad Android: DroidSheep Guard</vt:lpstr>
      <vt:lpstr>Herramienta de Seguridad Android: DroidSheep Guard</vt:lpstr>
      <vt:lpstr>Escaner de Vulnerabilidades para Android: X-Ray</vt:lpstr>
      <vt:lpstr>Escaner de Vulnerabilidades para Android: X-Ray</vt:lpstr>
      <vt:lpstr>Herramienta de Test de Intrusión para Android: Android Network Toolkit - Anti</vt:lpstr>
      <vt:lpstr>Herramienta de Test de Intrusión para Android: Android Network Toolkit - Anti</vt:lpstr>
      <vt:lpstr>Herramientas de rastreo Android</vt:lpstr>
      <vt:lpstr>Hackeando IOS</vt:lpstr>
      <vt:lpstr>Jailbreaking iOS</vt:lpstr>
      <vt:lpstr>Tipos de Jailbreaking</vt:lpstr>
      <vt:lpstr>Técnicas Jailbreaking</vt:lpstr>
      <vt:lpstr>Técnicas Jailbreaking</vt:lpstr>
      <vt:lpstr>Aplicación para dispositivos Jailbreakeados: Cydia</vt:lpstr>
      <vt:lpstr>Aplicación para dispositivos Jailbreakeados: Cydia</vt:lpstr>
      <vt:lpstr>Herramientas Jailbreaking: RedSn0w y Absinthe</vt:lpstr>
      <vt:lpstr>Herramientas Jailbreaking: RedSn0w y Absinthe</vt:lpstr>
      <vt:lpstr>Jailbreak iOS 6 atado utilizando RedSn0w</vt:lpstr>
      <vt:lpstr>Herramienta Jailbreaking: Sn0wbreeze</vt:lpstr>
      <vt:lpstr>Herramienta Jailbreaking: Sn0wbreeze</vt:lpstr>
      <vt:lpstr>Herramienta Jailbreaking: PwnageTool</vt:lpstr>
      <vt:lpstr>Herramienta Jailbreaking: PwnageTool</vt:lpstr>
      <vt:lpstr>Herramienta Jailbreaking: LimeRa1n</vt:lpstr>
      <vt:lpstr>Herramienta Jailbreaking: LimeRa1n</vt:lpstr>
      <vt:lpstr>Herramienta Jailbreak: Jailbreakme</vt:lpstr>
      <vt:lpstr>Herramienta Jailbreak: Jailbreakme</vt:lpstr>
      <vt:lpstr>Herramienta Jailbreak: Blackra1n</vt:lpstr>
      <vt:lpstr>Herramienta Jailbreak: Blackra1n</vt:lpstr>
      <vt:lpstr>Herramienta Jailbreak: Spirit</vt:lpstr>
      <vt:lpstr>Guía para asegurar iOS</vt:lpstr>
      <vt:lpstr>Guía para asegurar iOS</vt:lpstr>
      <vt:lpstr>Herramientas de Seguimiento iOS</vt:lpstr>
      <vt:lpstr>Hackeando Windows Phone</vt:lpstr>
      <vt:lpstr>Arquitectura Windows Phone</vt:lpstr>
      <vt:lpstr>Proceso de Arranque Seguro</vt:lpstr>
      <vt:lpstr>Proceso de Arranque Seguro</vt:lpstr>
      <vt:lpstr>Guía para asegurar sistemas con Windows Phone</vt:lpstr>
      <vt:lpstr>Hackeando Blackberry</vt:lpstr>
      <vt:lpstr>Hackeando Blackberry</vt:lpstr>
      <vt:lpstr>Vectores de ataque BlackBerry</vt:lpstr>
      <vt:lpstr>Firma de código malicioso</vt:lpstr>
      <vt:lpstr>Exploits de archivos JAD y Manipulación de Procesos de memoria</vt:lpstr>
      <vt:lpstr>Exploits SMS</vt:lpstr>
      <vt:lpstr>Exploits de correos electrónicos</vt:lpstr>
      <vt:lpstr>Ataques a datos PIM y vulnerabilidades de conexiones TCP/IP</vt:lpstr>
      <vt:lpstr>Spyware Blackberry: FindSpy Mobile</vt:lpstr>
      <vt:lpstr>Spyware Blackberry: FindSpy Mobile</vt:lpstr>
      <vt:lpstr>Guía para asegurar dispositivos BlackBerry</vt:lpstr>
      <vt:lpstr>Administración de Dispositivos Móviles (MDM)</vt:lpstr>
      <vt:lpstr>Arquitectura MDM</vt:lpstr>
      <vt:lpstr>Solución MDM: MaaS360 Mobile Device Management</vt:lpstr>
      <vt:lpstr>Solución MDM: MaaS360 Mobile Device Management</vt:lpstr>
      <vt:lpstr>Soluciones MDM</vt:lpstr>
      <vt:lpstr>Guía General para Seguridad en Plataformas Móviles</vt:lpstr>
      <vt:lpstr>Guía General para Seguridad en Plataformas Móviles</vt:lpstr>
      <vt:lpstr>Guía General para Seguridad en Plataformas Móviles</vt:lpstr>
      <vt:lpstr>Guía General para Seguridad en Plataformas Móviles</vt:lpstr>
      <vt:lpstr>Guía para el Administrador de Seguridad en Plataformas Móviles</vt:lpstr>
      <vt:lpstr>Herramienta de Protección Móvil: BullGuard Mobile Security</vt:lpstr>
      <vt:lpstr>Herramienta de Protección Móvil: Lookout</vt:lpstr>
      <vt:lpstr>Herramienta de Protección Móvil: WISeID</vt:lpstr>
      <vt:lpstr>Herramientas de Protección Móvil</vt:lpstr>
      <vt:lpstr>Test de Intrusión para Android</vt:lpstr>
      <vt:lpstr>PowerPoint Presentation</vt:lpstr>
      <vt:lpstr>Test de Intrusión para iOS</vt:lpstr>
      <vt:lpstr>PowerPoint Presentation</vt:lpstr>
      <vt:lpstr>Test de Intrusión para Windows Phone</vt:lpstr>
      <vt:lpstr>PowerPoint Presentation</vt:lpstr>
      <vt:lpstr>PowerPoint Presentation</vt:lpstr>
      <vt:lpstr>PowerPoint Presentation</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Julio</dc:creator>
  <cp:lastModifiedBy>Julio Iglesias Pérez</cp:lastModifiedBy>
  <cp:revision>51</cp:revision>
  <dcterms:created xsi:type="dcterms:W3CDTF">2013-11-09T01:50:01Z</dcterms:created>
  <dcterms:modified xsi:type="dcterms:W3CDTF">2021-08-22T06:14:44Z</dcterms:modified>
</cp:coreProperties>
</file>